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7" r:id="rId2"/>
    <p:sldId id="274" r:id="rId3"/>
    <p:sldId id="275" r:id="rId4"/>
    <p:sldId id="271" r:id="rId5"/>
    <p:sldId id="262" r:id="rId6"/>
    <p:sldId id="263" r:id="rId7"/>
  </p:sldIdLst>
  <p:sldSz cx="12192000" cy="6858000"/>
  <p:notesSz cx="6858000" cy="9144000"/>
  <p:embeddedFontLst>
    <p:embeddedFont>
      <p:font typeface="Frutiger CE" panose="020B0602020204020204" pitchFamily="34" charset="-18"/>
      <p:regular r:id="rId9"/>
    </p:embeddedFont>
    <p:embeddedFont>
      <p:font typeface="Univers" panose="020B0503020202020204" pitchFamily="34" charset="0"/>
      <p:regular r:id="rId10"/>
      <p:bold r:id="rId1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00"/>
    <a:srgbClr val="C3CB39"/>
    <a:srgbClr val="E6ED64"/>
    <a:srgbClr val="DADE6D"/>
    <a:srgbClr val="E8F270"/>
    <a:srgbClr val="D2DB47"/>
    <a:srgbClr val="2E6346"/>
    <a:srgbClr val="AEF890"/>
    <a:srgbClr val="FFC9C9"/>
    <a:srgbClr val="FFF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3947" autoAdjust="0"/>
  </p:normalViewPr>
  <p:slideViewPr>
    <p:cSldViewPr snapToGrid="0">
      <p:cViewPr varScale="1">
        <p:scale>
          <a:sx n="89" d="100"/>
          <a:sy n="89" d="100"/>
        </p:scale>
        <p:origin x="557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9C83B-B576-4A53-84FC-8BC9556149B9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0F1DA-732E-41EA-B709-AADF5E2701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6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0F1DA-732E-41EA-B709-AADF5E2701C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652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8CE69E-75AE-8C31-A6CC-BFDA25157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F357354-6B69-28BE-653A-6BB04A055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BB3E59-9FD9-5AC4-0983-852E1A0F6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A60262-6CD9-7687-9AE3-E24B4F5C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2C3D52-C41C-94B8-FBA0-7695EF11F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897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8718CB-1885-2A08-BE4A-2E4E20486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CE227C-DD15-C0A0-F471-3D100E017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43E581-2FCE-99C8-AD2F-CD504DBED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404CC2-4785-9680-DEF6-3534FA03F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46D2E1-323D-9B52-38E1-0A4D82F5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496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01C36F-95D9-2B17-9FDF-738E84521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81D6A5-FFC0-8C33-6CF3-0D4C93AE5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C7AA5F-DDD6-8D46-2D48-6F8819703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88B652-E58E-4A90-C72D-AB7479107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DA0C77-0A21-D5DF-CA01-9DB00DD0C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133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06CADC-8845-FB43-1160-CF60FAF5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723A73-2786-AB2C-F094-22E87CCD0E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62C189-9AEB-35BC-1B7E-AFA362FF0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7A4367-07DA-F5EE-DFA0-A78BA97EF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4952ED-1282-C81E-0828-7207F76BF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60838E-D44F-10C0-5516-0572E9ABE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337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57649-15AE-4546-8CDB-C3F4E3F1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4D97B6-B7E2-984C-DED0-FF23C99F3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760913-26F8-4CE4-3301-DB35C8239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2739974-9B0B-1EF2-20A4-053101120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32574E-FB2C-85D8-41EE-4275AEC819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35C6C4F-41B6-371A-692F-46379181A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AE92DD-11C6-9698-4766-AECE41C8A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59F93C0-4B14-7893-F3B3-A68D7ED0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33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0101D-2B2B-B07F-C6C7-9702E93CA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7FD51B-DB7C-C85A-EB7F-3EBF15C4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97CF09-9566-3C78-2B31-FF0E83A2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7EBEB3-EAB0-18C6-C2B3-433AC41A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244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1DA506A-FEC6-2DF4-CC28-E35B4153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137948-5674-49CF-95F3-F957FFC8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3944A4-C3DA-AC23-71DB-DC0E73637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643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90CDC5-35DC-3FE6-B28F-38C0BA982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DC3796-61F5-820A-5313-FF517D138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CA1E2B-A9BD-FE35-CB00-DD3E93B33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FD2E18-C7B8-09B8-F595-E3F429248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28DA11-B67B-8D3A-DAF6-F09F65FFD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E62DBD-0554-0CF5-2559-3DD73734A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7612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D669A-1467-2E38-EED3-E12D8D41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DDB77DB-5821-FF4C-A415-F80996CD61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8DB883-2DC0-3AC7-6387-2D1764038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3C9AC1-A0E4-F4DA-BB02-6EF90DE8E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A86666-31B8-AC90-B53C-F0C7DE3F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9F1702-C67F-AF93-0A4B-F217A6319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42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E6C00-419C-264C-66B9-B868C45F6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5FFD9F-7300-8FCC-6E7B-31252C073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FAA7CE-5A0B-7676-1941-C7FAEEE21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779224-D68F-949C-AD13-973E7D1E6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B843AD-0683-B53E-FD50-30C3DCF77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50066A-4733-0CA8-694C-A55157D0C8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D574BF-4CEB-E285-0D7B-2ACFC4192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D76A9C-F2B1-BF87-B7FF-1173D3BD6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741809-B514-CAD2-F3F4-0783560F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7E43E0-27F8-9E88-F370-555F71FD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66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DBFAB81-628D-5F1D-376A-7EB3FE51B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9B2C2A-F7CD-6CBF-58A8-5E028A3BB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47C5D7-38CC-CAE0-A7F9-B5F4EFDA1D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9C1CF4-F2E2-4DE5-8EBB-49FA1EFC13FC}" type="datetimeFigureOut">
              <a:rPr lang="fr-FR" smtClean="0"/>
              <a:t>21/05/2025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C16434-EF24-BCED-B5EF-698A871BDD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3B2B33-E69C-8F4B-46D8-50E8F2E94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96BEC-6854-46E9-839C-A337008AD4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25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9.jpe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pkTfffkYwE?feature=oembed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12" Type="http://schemas.openxmlformats.org/officeDocument/2006/relationships/image" Target="../media/image38.jpe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5" Type="http://schemas.openxmlformats.org/officeDocument/2006/relationships/image" Target="../media/image40.png"/><Relationship Id="rId10" Type="http://schemas.openxmlformats.org/officeDocument/2006/relationships/image" Target="../media/image36.jpeg"/><Relationship Id="rId4" Type="http://schemas.openxmlformats.org/officeDocument/2006/relationships/image" Target="../media/image32.png"/><Relationship Id="rId9" Type="http://schemas.openxmlformats.org/officeDocument/2006/relationships/image" Target="../media/image30.emf"/><Relationship Id="rId1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289E80-EF92-6D28-7845-B2BDA0304F30}"/>
              </a:ext>
            </a:extLst>
          </p:cNvPr>
          <p:cNvSpPr/>
          <p:nvPr/>
        </p:nvSpPr>
        <p:spPr>
          <a:xfrm>
            <a:off x="0" y="6291156"/>
            <a:ext cx="12192000" cy="592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A2400CF5-26AC-0A51-5144-33C4A74A12E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1" y="6372178"/>
            <a:ext cx="1581069" cy="36966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718AEB-5996-C0CF-084D-33FA5DCAFDE2}"/>
              </a:ext>
            </a:extLst>
          </p:cNvPr>
          <p:cNvSpPr txBox="1"/>
          <p:nvPr/>
        </p:nvSpPr>
        <p:spPr>
          <a:xfrm>
            <a:off x="2630211" y="167666"/>
            <a:ext cx="6904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b="1" dirty="0">
                <a:highlight>
                  <a:srgbClr val="FFD200"/>
                </a:highlight>
                <a:latin typeface="Univers" panose="020B0503020202020204" pitchFamily="34" charset="0"/>
              </a:rPr>
              <a:t>GONFLEUR SUR BATTERIE 3 EN 1</a:t>
            </a:r>
          </a:p>
        </p:txBody>
      </p:sp>
      <p:pic>
        <p:nvPicPr>
          <p:cNvPr id="10" name="Image 9" descr="Une image contenant outil, pistolet paralysant, jaune&#10;&#10;Description générée automatiquement">
            <a:extLst>
              <a:ext uri="{FF2B5EF4-FFF2-40B4-BE49-F238E27FC236}">
                <a16:creationId xmlns:a16="http://schemas.microsoft.com/office/drawing/2014/main" id="{52B90CDC-2049-C19E-5CDF-25B926CE412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006" y="2282689"/>
            <a:ext cx="5377381" cy="4094121"/>
          </a:xfrm>
          <a:prstGeom prst="rect">
            <a:avLst/>
          </a:prstGeom>
        </p:spPr>
      </p:pic>
      <p:pic>
        <p:nvPicPr>
          <p:cNvPr id="12" name="Image 11" descr="Une image contenant machine, outil, jaune&#10;&#10;Description générée automatiquement">
            <a:extLst>
              <a:ext uri="{FF2B5EF4-FFF2-40B4-BE49-F238E27FC236}">
                <a16:creationId xmlns:a16="http://schemas.microsoft.com/office/drawing/2014/main" id="{06156648-D342-1E7E-BE4E-0377D180D8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9102" y="2282688"/>
            <a:ext cx="5377381" cy="4094121"/>
          </a:xfrm>
          <a:prstGeom prst="rect">
            <a:avLst/>
          </a:prstGeom>
        </p:spPr>
      </p:pic>
      <p:pic>
        <p:nvPicPr>
          <p:cNvPr id="24" name="Image 23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95FC3CE6-5520-0AEB-2BDD-D080B157F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624" y="2140718"/>
            <a:ext cx="889921" cy="886743"/>
          </a:xfrm>
          <a:prstGeom prst="rect">
            <a:avLst/>
          </a:prstGeom>
        </p:spPr>
      </p:pic>
      <p:pic>
        <p:nvPicPr>
          <p:cNvPr id="25" name="Image 24" descr="Une image contenant capture d’écran, texte, Police, Graphique&#10;&#10;Description générée automatiquement">
            <a:extLst>
              <a:ext uri="{FF2B5EF4-FFF2-40B4-BE49-F238E27FC236}">
                <a16:creationId xmlns:a16="http://schemas.microsoft.com/office/drawing/2014/main" id="{258A917D-E081-EA60-3E35-8C2754B160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388" y="1107889"/>
            <a:ext cx="893099" cy="893099"/>
          </a:xfrm>
          <a:prstGeom prst="rect">
            <a:avLst/>
          </a:prstGeom>
        </p:spPr>
      </p:pic>
      <p:pic>
        <p:nvPicPr>
          <p:cNvPr id="26" name="Image 25" descr="Une image contenant texte, Police, Graphique, symbole&#10;&#10;Description générée automatiquement">
            <a:extLst>
              <a:ext uri="{FF2B5EF4-FFF2-40B4-BE49-F238E27FC236}">
                <a16:creationId xmlns:a16="http://schemas.microsoft.com/office/drawing/2014/main" id="{FDE0184C-05BB-D8B5-99A8-E01128E1C8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05" y="1195427"/>
            <a:ext cx="896277" cy="89627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8317297-0401-5BF2-7CDC-39F3B677764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2170" y="1245552"/>
            <a:ext cx="889921" cy="89516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F039AB9-26DC-CFF3-00A3-176E8C5F8FB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0947" y="1107889"/>
            <a:ext cx="893099" cy="88674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11FD9D3-D2EC-A359-EDBA-98A4EC8CC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82852" y="794068"/>
            <a:ext cx="3598775" cy="12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50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8DE0A-927E-BB75-B8F1-C9361BB7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D55D304-EC56-BA99-B94D-F9BFFF4929EE}"/>
              </a:ext>
            </a:extLst>
          </p:cNvPr>
          <p:cNvSpPr/>
          <p:nvPr/>
        </p:nvSpPr>
        <p:spPr>
          <a:xfrm rot="16200000">
            <a:off x="5826007" y="-1287313"/>
            <a:ext cx="353183" cy="1143618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B4B550-320B-BB6E-8E3E-32A5F5E1BB88}"/>
              </a:ext>
            </a:extLst>
          </p:cNvPr>
          <p:cNvSpPr/>
          <p:nvPr/>
        </p:nvSpPr>
        <p:spPr>
          <a:xfrm>
            <a:off x="0" y="6260676"/>
            <a:ext cx="12199986" cy="592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" name="Image 2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F1C64F07-FB94-1A3E-2402-FCD26422EFC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48" y="6392936"/>
            <a:ext cx="1317880" cy="3081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AE502E-C886-C740-B2F5-C5D71FE1F48E}"/>
              </a:ext>
            </a:extLst>
          </p:cNvPr>
          <p:cNvSpPr/>
          <p:nvPr/>
        </p:nvSpPr>
        <p:spPr>
          <a:xfrm>
            <a:off x="7954957" y="380465"/>
            <a:ext cx="3296695" cy="4571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5C9742-4856-03D7-026F-19173CAF0F68}"/>
              </a:ext>
            </a:extLst>
          </p:cNvPr>
          <p:cNvSpPr txBox="1"/>
          <p:nvPr/>
        </p:nvSpPr>
        <p:spPr>
          <a:xfrm>
            <a:off x="7995439" y="109286"/>
            <a:ext cx="39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Univers" panose="020B0503020202020204" pitchFamily="34" charset="0"/>
              </a:rPr>
              <a:t>Les principaux usages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9B95F41-197F-E7B8-BCD7-F2F5590600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2748" y="138467"/>
            <a:ext cx="2805310" cy="95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Une image contenant personne, machine, forer, Technicien&#10;&#10;Le contenu généré par l’IA peut être incorrect.">
            <a:extLst>
              <a:ext uri="{FF2B5EF4-FFF2-40B4-BE49-F238E27FC236}">
                <a16:creationId xmlns:a16="http://schemas.microsoft.com/office/drawing/2014/main" id="{F494E607-F088-345B-3BD1-EA075D2A021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4"/>
          <a:stretch/>
        </p:blipFill>
        <p:spPr>
          <a:xfrm>
            <a:off x="154059" y="2626880"/>
            <a:ext cx="3328262" cy="1716799"/>
          </a:xfrm>
          <a:prstGeom prst="rect">
            <a:avLst/>
          </a:prstGeom>
        </p:spPr>
      </p:pic>
      <p:pic>
        <p:nvPicPr>
          <p:cNvPr id="13" name="Image 12" descr="Une image contenant personne, Pièce auto, pneu, Caoutchouc synthétique&#10;&#10;Le contenu généré par l’IA peut être incorrect.">
            <a:extLst>
              <a:ext uri="{FF2B5EF4-FFF2-40B4-BE49-F238E27FC236}">
                <a16:creationId xmlns:a16="http://schemas.microsoft.com/office/drawing/2014/main" id="{48324F4E-27DB-EBFB-9FA8-B4B1065AB43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4772" y="2626880"/>
            <a:ext cx="3277974" cy="171679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6ED53C5-2314-CEBF-1663-AE2837E1C628}"/>
              </a:ext>
            </a:extLst>
          </p:cNvPr>
          <p:cNvGrpSpPr/>
          <p:nvPr/>
        </p:nvGrpSpPr>
        <p:grpSpPr>
          <a:xfrm>
            <a:off x="4364416" y="2625354"/>
            <a:ext cx="3328261" cy="1719851"/>
            <a:chOff x="1246259" y="2308588"/>
            <a:chExt cx="5908984" cy="3053418"/>
          </a:xfrm>
        </p:grpSpPr>
        <p:pic>
          <p:nvPicPr>
            <p:cNvPr id="15" name="Image 14" descr="Une image contenant sol, vélo, personne, roue&#10;&#10;Le contenu généré par l’IA peut être incorrect.">
              <a:extLst>
                <a:ext uri="{FF2B5EF4-FFF2-40B4-BE49-F238E27FC236}">
                  <a16:creationId xmlns:a16="http://schemas.microsoft.com/office/drawing/2014/main" id="{8602BCA0-F9B9-C6D1-1FF3-4516E320D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2367" y="2308588"/>
              <a:ext cx="1972876" cy="3047999"/>
            </a:xfrm>
            <a:prstGeom prst="rect">
              <a:avLst/>
            </a:prstGeom>
          </p:spPr>
        </p:pic>
        <p:pic>
          <p:nvPicPr>
            <p:cNvPr id="17" name="Image 16" descr="Une image contenant plein air, herbe, roue, pneu&#10;&#10;Le contenu généré par l’IA peut être incorrect.">
              <a:extLst>
                <a:ext uri="{FF2B5EF4-FFF2-40B4-BE49-F238E27FC236}">
                  <a16:creationId xmlns:a16="http://schemas.microsoft.com/office/drawing/2014/main" id="{C2ADDF47-6A1C-0B9A-5DCE-A19CA5982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6259" y="2310113"/>
              <a:ext cx="2033016" cy="3048000"/>
            </a:xfrm>
            <a:prstGeom prst="rect">
              <a:avLst/>
            </a:prstGeom>
          </p:spPr>
        </p:pic>
        <p:pic>
          <p:nvPicPr>
            <p:cNvPr id="22" name="Image 21" descr="Une image contenant roue, pneu, Véhicule terrestre, véhicule&#10;&#10;Le contenu généré par l’IA peut être incorrect.">
              <a:extLst>
                <a:ext uri="{FF2B5EF4-FFF2-40B4-BE49-F238E27FC236}">
                  <a16:creationId xmlns:a16="http://schemas.microsoft.com/office/drawing/2014/main" id="{7C3B05EA-D03F-21EF-D567-D864C09FF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78"/>
            <a:stretch/>
          </p:blipFill>
          <p:spPr>
            <a:xfrm>
              <a:off x="3279275" y="2314007"/>
              <a:ext cx="1903094" cy="3047999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50D1C72-52E1-50A4-8D30-3C39FA7476CB}"/>
              </a:ext>
            </a:extLst>
          </p:cNvPr>
          <p:cNvSpPr/>
          <p:nvPr/>
        </p:nvSpPr>
        <p:spPr>
          <a:xfrm rot="16200000">
            <a:off x="1567871" y="1602354"/>
            <a:ext cx="353183" cy="1839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11BBDBB-4332-EBFC-CBF2-AD2BB4636078}"/>
              </a:ext>
            </a:extLst>
          </p:cNvPr>
          <p:cNvSpPr txBox="1"/>
          <p:nvPr/>
        </p:nvSpPr>
        <p:spPr>
          <a:xfrm>
            <a:off x="459950" y="2355739"/>
            <a:ext cx="2716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Frutiger CE" panose="020B0602020204020204" pitchFamily="34" charset="-18"/>
              </a:rPr>
              <a:t>ASPIRER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45EC74-0449-3D95-E8C5-A1F7703C24CE}"/>
              </a:ext>
            </a:extLst>
          </p:cNvPr>
          <p:cNvSpPr/>
          <p:nvPr/>
        </p:nvSpPr>
        <p:spPr>
          <a:xfrm rot="16200000">
            <a:off x="5817635" y="1602354"/>
            <a:ext cx="353183" cy="1839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575EA8B-4A24-28C7-B839-C9A7BEC95890}"/>
              </a:ext>
            </a:extLst>
          </p:cNvPr>
          <p:cNvSpPr/>
          <p:nvPr/>
        </p:nvSpPr>
        <p:spPr>
          <a:xfrm rot="16200000">
            <a:off x="10096631" y="1602354"/>
            <a:ext cx="353183" cy="1839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63CD95D-9239-FB0E-A375-C7CC6B7B36A7}"/>
              </a:ext>
            </a:extLst>
          </p:cNvPr>
          <p:cNvSpPr txBox="1"/>
          <p:nvPr/>
        </p:nvSpPr>
        <p:spPr>
          <a:xfrm>
            <a:off x="8855519" y="2345579"/>
            <a:ext cx="2716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Frutiger CE" panose="020B0602020204020204" pitchFamily="34" charset="-18"/>
              </a:rPr>
              <a:t>SOUFFLER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E192A32-0920-650D-1805-7D5B0457D410}"/>
              </a:ext>
            </a:extLst>
          </p:cNvPr>
          <p:cNvSpPr txBox="1"/>
          <p:nvPr/>
        </p:nvSpPr>
        <p:spPr>
          <a:xfrm>
            <a:off x="4657734" y="2345579"/>
            <a:ext cx="2716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Frutiger CE" panose="020B0602020204020204" pitchFamily="34" charset="-18"/>
              </a:rPr>
              <a:t>GONFLER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2F01A74-D097-324E-32EA-92CA0B38C2D1}"/>
              </a:ext>
            </a:extLst>
          </p:cNvPr>
          <p:cNvSpPr txBox="1"/>
          <p:nvPr/>
        </p:nvSpPr>
        <p:spPr>
          <a:xfrm>
            <a:off x="386222" y="4756690"/>
            <a:ext cx="2716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latin typeface="Frutiger CE" panose="020B0602020204020204" pitchFamily="34" charset="-18"/>
              </a:rPr>
              <a:t>Dédié à la voiture, à la camionnette…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2657BB2-7A4D-B4F7-7432-0FA7BB924426}"/>
              </a:ext>
            </a:extLst>
          </p:cNvPr>
          <p:cNvSpPr txBox="1"/>
          <p:nvPr/>
        </p:nvSpPr>
        <p:spPr>
          <a:xfrm>
            <a:off x="4704218" y="4710486"/>
            <a:ext cx="2716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latin typeface="Frutiger CE" panose="020B0602020204020204" pitchFamily="34" charset="-18"/>
              </a:rPr>
              <a:t>Pneus, jouets gonflable, paddle…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30E33F-47A4-54FC-2A36-2158D180457D}"/>
              </a:ext>
            </a:extLst>
          </p:cNvPr>
          <p:cNvSpPr txBox="1"/>
          <p:nvPr/>
        </p:nvSpPr>
        <p:spPr>
          <a:xfrm>
            <a:off x="9022213" y="4802893"/>
            <a:ext cx="2716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latin typeface="Frutiger CE" panose="020B0602020204020204" pitchFamily="34" charset="-18"/>
              </a:rPr>
              <a:t>Nettoyage auto, séchage du vélo après lavage…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678544B-AFE2-2D8D-2111-1F3ECA9413C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3836" y="5372645"/>
            <a:ext cx="837242" cy="5186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BAF3E2-0B6F-7CDA-0950-31D79498DE4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222" y="5499447"/>
            <a:ext cx="478283" cy="2818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BE9A424-77EC-9425-6DD5-1E89A8FE50C6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2328" y="5413245"/>
            <a:ext cx="478283" cy="36800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CB50EBF-898C-0070-DB68-A28074AD00C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434" y="5404844"/>
            <a:ext cx="514263" cy="51426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3D1E1A4-F91A-9F7B-BC03-BC68E9DB92E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1831" y="5789450"/>
            <a:ext cx="837242" cy="25931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E2D203C-C8A9-4A4C-5641-CD65D44F6FC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1275" y="5944554"/>
            <a:ext cx="208418" cy="20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4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3F16D-2616-C64F-BB01-3E7876D60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édia en ligne 2" title="425003 - GONFLEUR SUR BATTERIE 3 EN 1">
            <a:hlinkClick r:id="" action="ppaction://media"/>
            <a:extLst>
              <a:ext uri="{FF2B5EF4-FFF2-40B4-BE49-F238E27FC236}">
                <a16:creationId xmlns:a16="http://schemas.microsoft.com/office/drawing/2014/main" id="{7737630A-2F31-9389-8B2C-068C5E5C5E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12077" y="734565"/>
            <a:ext cx="9567845" cy="540160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82525F2-BCAB-F522-5A2E-DD001C3BF150}"/>
              </a:ext>
            </a:extLst>
          </p:cNvPr>
          <p:cNvSpPr/>
          <p:nvPr/>
        </p:nvSpPr>
        <p:spPr>
          <a:xfrm>
            <a:off x="0" y="6260676"/>
            <a:ext cx="12199986" cy="592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" name="Image 2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9EF96000-51F0-8308-A9B2-293C6683D1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48" y="6392936"/>
            <a:ext cx="1317880" cy="3081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B612DB-4240-4C89-A3F4-643E7C753ED6}"/>
              </a:ext>
            </a:extLst>
          </p:cNvPr>
          <p:cNvSpPr/>
          <p:nvPr/>
        </p:nvSpPr>
        <p:spPr>
          <a:xfrm>
            <a:off x="7954957" y="380465"/>
            <a:ext cx="3296695" cy="4571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FFBC89-569A-3822-EFF9-8B4DD4F8FB92}"/>
              </a:ext>
            </a:extLst>
          </p:cNvPr>
          <p:cNvSpPr txBox="1"/>
          <p:nvPr/>
        </p:nvSpPr>
        <p:spPr>
          <a:xfrm>
            <a:off x="7995439" y="109286"/>
            <a:ext cx="39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Univers" panose="020B0503020202020204" pitchFamily="34" charset="0"/>
              </a:rPr>
              <a:t>Les principaux usages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12D6E70-9AED-CBFE-83E5-E218786B27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05678"/>
            <a:ext cx="1452353" cy="4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5CFE933-81A7-B9F2-4775-EFCDAAB36F3A}"/>
              </a:ext>
            </a:extLst>
          </p:cNvPr>
          <p:cNvSpPr/>
          <p:nvPr/>
        </p:nvSpPr>
        <p:spPr>
          <a:xfrm rot="16200000">
            <a:off x="5996867" y="-299709"/>
            <a:ext cx="353183" cy="18398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B8CA15E-EBBB-499B-0C40-BEDE946999F8}"/>
              </a:ext>
            </a:extLst>
          </p:cNvPr>
          <p:cNvSpPr txBox="1"/>
          <p:nvPr/>
        </p:nvSpPr>
        <p:spPr>
          <a:xfrm>
            <a:off x="4737760" y="415548"/>
            <a:ext cx="2716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Frutiger CE" panose="020B0602020204020204" pitchFamily="34" charset="-18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64658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F9D9C-9797-E631-25B1-456714588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A5A412-9F2D-7E59-DE90-4B6B3A9566C2}"/>
              </a:ext>
            </a:extLst>
          </p:cNvPr>
          <p:cNvSpPr/>
          <p:nvPr/>
        </p:nvSpPr>
        <p:spPr>
          <a:xfrm>
            <a:off x="474345" y="4211955"/>
            <a:ext cx="733314" cy="19940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F316A28-4C1F-1D6E-CBBB-BF001D9B7297}"/>
              </a:ext>
            </a:extLst>
          </p:cNvPr>
          <p:cNvSpPr/>
          <p:nvPr/>
        </p:nvSpPr>
        <p:spPr>
          <a:xfrm>
            <a:off x="2529661" y="3834934"/>
            <a:ext cx="1237488" cy="21413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F2BA188-DD43-C083-ACC7-BAFB886401C0}"/>
              </a:ext>
            </a:extLst>
          </p:cNvPr>
          <p:cNvCxnSpPr>
            <a:cxnSpLocks/>
          </p:cNvCxnSpPr>
          <p:nvPr/>
        </p:nvCxnSpPr>
        <p:spPr>
          <a:xfrm flipH="1" flipV="1">
            <a:off x="11378242" y="4418978"/>
            <a:ext cx="358201" cy="1341501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D77BE367-52F9-5EFA-F269-7C41C8246D92}"/>
              </a:ext>
            </a:extLst>
          </p:cNvPr>
          <p:cNvSpPr/>
          <p:nvPr/>
        </p:nvSpPr>
        <p:spPr>
          <a:xfrm>
            <a:off x="5217020" y="3648382"/>
            <a:ext cx="2026194" cy="2152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42F7C3C-27EA-6727-4374-D08D7410D16A}"/>
              </a:ext>
            </a:extLst>
          </p:cNvPr>
          <p:cNvSpPr/>
          <p:nvPr/>
        </p:nvSpPr>
        <p:spPr>
          <a:xfrm>
            <a:off x="5623910" y="1530076"/>
            <a:ext cx="1919832" cy="2152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BAC5AD3-00CD-64D9-AF58-ED5968725BE7}"/>
              </a:ext>
            </a:extLst>
          </p:cNvPr>
          <p:cNvSpPr/>
          <p:nvPr/>
        </p:nvSpPr>
        <p:spPr>
          <a:xfrm>
            <a:off x="10185803" y="1993034"/>
            <a:ext cx="1881361" cy="2152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BC88C21-8441-790A-0256-05D15EEDDFAB}"/>
              </a:ext>
            </a:extLst>
          </p:cNvPr>
          <p:cNvCxnSpPr>
            <a:cxnSpLocks/>
          </p:cNvCxnSpPr>
          <p:nvPr/>
        </p:nvCxnSpPr>
        <p:spPr>
          <a:xfrm flipH="1">
            <a:off x="2878646" y="446218"/>
            <a:ext cx="1353710" cy="490795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BD74A6F-2264-83C7-53CA-B4B2DB0EC5FC}"/>
              </a:ext>
            </a:extLst>
          </p:cNvPr>
          <p:cNvSpPr/>
          <p:nvPr/>
        </p:nvSpPr>
        <p:spPr>
          <a:xfrm>
            <a:off x="0" y="6260676"/>
            <a:ext cx="12199986" cy="592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" name="Image 2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0F03D875-28AD-59E7-46CA-A15E04FF3FB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48" y="6392936"/>
            <a:ext cx="1317880" cy="308127"/>
          </a:xfrm>
          <a:prstGeom prst="rect">
            <a:avLst/>
          </a:prstGeom>
        </p:spPr>
      </p:pic>
      <p:pic>
        <p:nvPicPr>
          <p:cNvPr id="3" name="Image 2" descr="Une image contenant outil, pistolet paralysant, jaune&#10;&#10;Description générée automatiquement">
            <a:extLst>
              <a:ext uri="{FF2B5EF4-FFF2-40B4-BE49-F238E27FC236}">
                <a16:creationId xmlns:a16="http://schemas.microsoft.com/office/drawing/2014/main" id="{3FD39AB7-E2A7-C91B-0EE2-AC2FA709956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017" y="415115"/>
            <a:ext cx="3863716" cy="2941677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627F41D-6B53-A101-C003-67B3D0B74504}"/>
              </a:ext>
            </a:extLst>
          </p:cNvPr>
          <p:cNvSpPr/>
          <p:nvPr/>
        </p:nvSpPr>
        <p:spPr>
          <a:xfrm>
            <a:off x="5217021" y="5851432"/>
            <a:ext cx="1640718" cy="201704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0093E1-F026-23CF-76B0-38A8941504A8}"/>
              </a:ext>
            </a:extLst>
          </p:cNvPr>
          <p:cNvSpPr/>
          <p:nvPr/>
        </p:nvSpPr>
        <p:spPr>
          <a:xfrm>
            <a:off x="5097451" y="5594778"/>
            <a:ext cx="1776226" cy="22833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E1DD6EF3-9C04-53CA-7F62-97119DBB0FC5}"/>
              </a:ext>
            </a:extLst>
          </p:cNvPr>
          <p:cNvSpPr txBox="1"/>
          <p:nvPr/>
        </p:nvSpPr>
        <p:spPr>
          <a:xfrm>
            <a:off x="4683978" y="5550456"/>
            <a:ext cx="22344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500" b="1" dirty="0">
                <a:latin typeface="Frutiger CE" panose="020B0602020204020204" pitchFamily="34" charset="-18"/>
              </a:rPr>
              <a:t>Alimentation prise allume cigare 12V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D183F072-B1CC-4DF6-7FCA-0A10011D6F3E}"/>
              </a:ext>
            </a:extLst>
          </p:cNvPr>
          <p:cNvCxnSpPr>
            <a:cxnSpLocks/>
            <a:endCxn id="62" idx="3"/>
          </p:cNvCxnSpPr>
          <p:nvPr/>
        </p:nvCxnSpPr>
        <p:spPr>
          <a:xfrm flipH="1">
            <a:off x="6918381" y="5593181"/>
            <a:ext cx="609779" cy="234274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6E117558-50A4-F2F3-BFC9-64AA8F7ABF59}"/>
              </a:ext>
            </a:extLst>
          </p:cNvPr>
          <p:cNvSpPr/>
          <p:nvPr/>
        </p:nvSpPr>
        <p:spPr>
          <a:xfrm>
            <a:off x="10034707" y="5853603"/>
            <a:ext cx="2106493" cy="250851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48F42D-B914-8BB1-5CFF-B2B826628704}"/>
              </a:ext>
            </a:extLst>
          </p:cNvPr>
          <p:cNvSpPr txBox="1"/>
          <p:nvPr/>
        </p:nvSpPr>
        <p:spPr>
          <a:xfrm>
            <a:off x="9719432" y="5811289"/>
            <a:ext cx="24294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500" b="1" dirty="0">
                <a:latin typeface="Frutiger CE" panose="020B0602020204020204" pitchFamily="34" charset="-18"/>
              </a:rPr>
              <a:t>Flexible de gonflage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F8E0E9-BEFA-3D77-ECC0-546CC968025C}"/>
              </a:ext>
            </a:extLst>
          </p:cNvPr>
          <p:cNvSpPr/>
          <p:nvPr/>
        </p:nvSpPr>
        <p:spPr>
          <a:xfrm>
            <a:off x="443791" y="3973721"/>
            <a:ext cx="1592417" cy="208924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5EB146D-6538-D96D-ED0B-8170104BA5E3}"/>
              </a:ext>
            </a:extLst>
          </p:cNvPr>
          <p:cNvCxnSpPr>
            <a:cxnSpLocks/>
          </p:cNvCxnSpPr>
          <p:nvPr/>
        </p:nvCxnSpPr>
        <p:spPr>
          <a:xfrm flipH="1">
            <a:off x="1207658" y="3356792"/>
            <a:ext cx="160252" cy="467047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1BF87AC-5A73-E517-E87A-EC83508F5F8A}"/>
              </a:ext>
            </a:extLst>
          </p:cNvPr>
          <p:cNvSpPr/>
          <p:nvPr/>
        </p:nvSpPr>
        <p:spPr>
          <a:xfrm>
            <a:off x="7347242" y="2034565"/>
            <a:ext cx="2166966" cy="2152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4EC0B76-B19C-91B3-88A2-B8E9DD884D94}"/>
              </a:ext>
            </a:extLst>
          </p:cNvPr>
          <p:cNvSpPr txBox="1"/>
          <p:nvPr/>
        </p:nvSpPr>
        <p:spPr>
          <a:xfrm>
            <a:off x="7352957" y="1966419"/>
            <a:ext cx="21770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latin typeface="Frutiger CE" panose="020B0602020204020204" pitchFamily="34" charset="-18"/>
              </a:rPr>
              <a:t>Poignée ergonomique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34176A3-A3E0-490D-917E-786837F0ED9E}"/>
              </a:ext>
            </a:extLst>
          </p:cNvPr>
          <p:cNvCxnSpPr>
            <a:cxnSpLocks/>
          </p:cNvCxnSpPr>
          <p:nvPr/>
        </p:nvCxnSpPr>
        <p:spPr>
          <a:xfrm flipV="1">
            <a:off x="11378242" y="2280838"/>
            <a:ext cx="143712" cy="1100303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D31F6CF-5984-BBF4-40B6-EFF5BD71E797}"/>
              </a:ext>
            </a:extLst>
          </p:cNvPr>
          <p:cNvCxnSpPr>
            <a:cxnSpLocks/>
          </p:cNvCxnSpPr>
          <p:nvPr/>
        </p:nvCxnSpPr>
        <p:spPr>
          <a:xfrm>
            <a:off x="9319877" y="2289584"/>
            <a:ext cx="194331" cy="223173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CC0F3708-F852-F8C2-C723-F071377EC81C}"/>
              </a:ext>
            </a:extLst>
          </p:cNvPr>
          <p:cNvSpPr/>
          <p:nvPr/>
        </p:nvSpPr>
        <p:spPr>
          <a:xfrm>
            <a:off x="4362297" y="500275"/>
            <a:ext cx="3010428" cy="230906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81B9BE-49C8-E83A-4EFA-C5C80C1E9142}"/>
              </a:ext>
            </a:extLst>
          </p:cNvPr>
          <p:cNvSpPr/>
          <p:nvPr/>
        </p:nvSpPr>
        <p:spPr>
          <a:xfrm>
            <a:off x="4376156" y="238222"/>
            <a:ext cx="2605079" cy="241527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F58040A-C632-138D-6BD3-E21C50EB9A79}"/>
              </a:ext>
            </a:extLst>
          </p:cNvPr>
          <p:cNvSpPr txBox="1"/>
          <p:nvPr/>
        </p:nvSpPr>
        <p:spPr>
          <a:xfrm>
            <a:off x="4299630" y="201223"/>
            <a:ext cx="32207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latin typeface="Frutiger CE" panose="020B0602020204020204" pitchFamily="34" charset="-18"/>
              </a:rPr>
              <a:t>Écran digital pour suivi de la pression et réglage de 1 à 10 bar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D97BA6B-32EC-F9D8-07F8-3FD38D547C9F}"/>
              </a:ext>
            </a:extLst>
          </p:cNvPr>
          <p:cNvSpPr txBox="1"/>
          <p:nvPr/>
        </p:nvSpPr>
        <p:spPr>
          <a:xfrm>
            <a:off x="426646" y="3911305"/>
            <a:ext cx="16522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latin typeface="Frutiger CE" panose="020B0602020204020204" pitchFamily="34" charset="-18"/>
              </a:rPr>
              <a:t>Cuve aspirateur de 0,7L</a:t>
            </a: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031079C5-CA93-6D33-180A-E0EED0B5883F}"/>
              </a:ext>
            </a:extLst>
          </p:cNvPr>
          <p:cNvCxnSpPr>
            <a:cxnSpLocks/>
          </p:cNvCxnSpPr>
          <p:nvPr/>
        </p:nvCxnSpPr>
        <p:spPr>
          <a:xfrm flipH="1">
            <a:off x="5097451" y="1629283"/>
            <a:ext cx="492649" cy="145283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3179DA28-5ABD-AF52-60F8-C3E83142B9C9}"/>
              </a:ext>
            </a:extLst>
          </p:cNvPr>
          <p:cNvSpPr/>
          <p:nvPr/>
        </p:nvSpPr>
        <p:spPr>
          <a:xfrm>
            <a:off x="10715144" y="1751716"/>
            <a:ext cx="764529" cy="2152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68D51A14-0AAE-AEF3-CE3A-53C07F79300B}"/>
              </a:ext>
            </a:extLst>
          </p:cNvPr>
          <p:cNvSpPr txBox="1"/>
          <p:nvPr/>
        </p:nvSpPr>
        <p:spPr>
          <a:xfrm>
            <a:off x="10104765" y="1700795"/>
            <a:ext cx="2044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b="1" dirty="0">
                <a:latin typeface="Frutiger CE" panose="020B0602020204020204" pitchFamily="34" charset="-18"/>
              </a:rPr>
              <a:t>Raccord </a:t>
            </a:r>
          </a:p>
          <a:p>
            <a:pPr algn="ctr"/>
            <a:r>
              <a:rPr lang="fr-FR" sz="1500" b="1" dirty="0">
                <a:latin typeface="Frutiger CE" panose="020B0602020204020204" pitchFamily="34" charset="-18"/>
              </a:rPr>
              <a:t>Aspirateur/souffleur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19C7B20-C4C4-5A76-D906-BC586DA50BEC}"/>
              </a:ext>
            </a:extLst>
          </p:cNvPr>
          <p:cNvSpPr/>
          <p:nvPr/>
        </p:nvSpPr>
        <p:spPr>
          <a:xfrm>
            <a:off x="5614385" y="1293856"/>
            <a:ext cx="846954" cy="2152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CC310D85-E7B5-BF00-96D6-6C39659694CC}"/>
              </a:ext>
            </a:extLst>
          </p:cNvPr>
          <p:cNvSpPr txBox="1"/>
          <p:nvPr/>
        </p:nvSpPr>
        <p:spPr>
          <a:xfrm>
            <a:off x="5614386" y="1231053"/>
            <a:ext cx="21344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latin typeface="Frutiger CE" panose="020B0602020204020204" pitchFamily="34" charset="-18"/>
              </a:rPr>
              <a:t>Flexible</a:t>
            </a:r>
          </a:p>
          <a:p>
            <a:r>
              <a:rPr lang="fr-FR" sz="1500" b="1" dirty="0">
                <a:latin typeface="Frutiger CE" panose="020B0602020204020204" pitchFamily="34" charset="-18"/>
              </a:rPr>
              <a:t>aspirateur/souffleur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5CDAE9B-B93D-E3B8-ACB6-36E5B9B21D83}"/>
              </a:ext>
            </a:extLst>
          </p:cNvPr>
          <p:cNvSpPr/>
          <p:nvPr/>
        </p:nvSpPr>
        <p:spPr>
          <a:xfrm>
            <a:off x="4749659" y="3409695"/>
            <a:ext cx="2476169" cy="2152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8F73DD6A-DB51-E7D6-72CE-4A01A3BF41EF}"/>
              </a:ext>
            </a:extLst>
          </p:cNvPr>
          <p:cNvSpPr txBox="1"/>
          <p:nvPr/>
        </p:nvSpPr>
        <p:spPr>
          <a:xfrm>
            <a:off x="4523009" y="3347969"/>
            <a:ext cx="27638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500" b="1" dirty="0">
                <a:latin typeface="Frutiger CE" panose="020B0602020204020204" pitchFamily="34" charset="-18"/>
              </a:rPr>
              <a:t>Construction fonctionnelle optimisée et intuitive</a:t>
            </a:r>
          </a:p>
        </p:txBody>
      </p: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E1F07488-2EA7-1BDB-7BEC-9C36995E9499}"/>
              </a:ext>
            </a:extLst>
          </p:cNvPr>
          <p:cNvCxnSpPr>
            <a:cxnSpLocks/>
          </p:cNvCxnSpPr>
          <p:nvPr/>
        </p:nvCxnSpPr>
        <p:spPr>
          <a:xfrm>
            <a:off x="7312378" y="3620654"/>
            <a:ext cx="436410" cy="204120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B6D4DE5-55BE-4AE8-C0BF-AB1FC044E19D}"/>
              </a:ext>
            </a:extLst>
          </p:cNvPr>
          <p:cNvSpPr/>
          <p:nvPr/>
        </p:nvSpPr>
        <p:spPr>
          <a:xfrm>
            <a:off x="7954957" y="380465"/>
            <a:ext cx="3296695" cy="4571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E04FB1-CFC7-F1D0-FBAF-8964E301B9F6}"/>
              </a:ext>
            </a:extLst>
          </p:cNvPr>
          <p:cNvSpPr txBox="1"/>
          <p:nvPr/>
        </p:nvSpPr>
        <p:spPr>
          <a:xfrm>
            <a:off x="7995439" y="109286"/>
            <a:ext cx="39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Univers" panose="020B0503020202020204" pitchFamily="34" charset="0"/>
              </a:rPr>
              <a:t>Vue d’ensemble du produit</a:t>
            </a:r>
          </a:p>
        </p:txBody>
      </p:sp>
      <p:pic>
        <p:nvPicPr>
          <p:cNvPr id="12" name="Image 11" descr="Une image contenant Bagages et sacs, accessoire, jaune&#10;&#10;Description générée automatiquement">
            <a:extLst>
              <a:ext uri="{FF2B5EF4-FFF2-40B4-BE49-F238E27FC236}">
                <a16:creationId xmlns:a16="http://schemas.microsoft.com/office/drawing/2014/main" id="{5C01C710-6ED0-F1A6-767D-99056E6DBCD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864" y="2157680"/>
            <a:ext cx="3949090" cy="39490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1B9D32B7-0040-EB4A-F408-A6381209D47C}"/>
              </a:ext>
            </a:extLst>
          </p:cNvPr>
          <p:cNvSpPr/>
          <p:nvPr/>
        </p:nvSpPr>
        <p:spPr>
          <a:xfrm>
            <a:off x="2488875" y="3603218"/>
            <a:ext cx="1373475" cy="203536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60B9D6E3-0764-42D3-9E7C-F9BD5C9C232D}"/>
              </a:ext>
            </a:extLst>
          </p:cNvPr>
          <p:cNvCxnSpPr>
            <a:cxnSpLocks/>
          </p:cNvCxnSpPr>
          <p:nvPr/>
        </p:nvCxnSpPr>
        <p:spPr>
          <a:xfrm>
            <a:off x="2907657" y="2768975"/>
            <a:ext cx="128193" cy="687770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F60F7CEB-88A9-EB43-BF1C-F8B5B28410AA}"/>
              </a:ext>
            </a:extLst>
          </p:cNvPr>
          <p:cNvSpPr txBox="1"/>
          <p:nvPr/>
        </p:nvSpPr>
        <p:spPr>
          <a:xfrm>
            <a:off x="2512516" y="3544211"/>
            <a:ext cx="13945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latin typeface="Frutiger CE" panose="020B0602020204020204" pitchFamily="34" charset="-18"/>
              </a:rPr>
              <a:t>Alimentation batterie V20</a:t>
            </a:r>
          </a:p>
        </p:txBody>
      </p:sp>
      <p:pic>
        <p:nvPicPr>
          <p:cNvPr id="1026" name="Picture 2" descr="Stanley FATMAX Batterie Lithium Ion 18V 4Ah Compatible avec la Gamme FATMAX  V20 Robuste et Ergonomique avec Technologie Améliorée SFMCB204-XJ : ...">
            <a:extLst>
              <a:ext uri="{FF2B5EF4-FFF2-40B4-BE49-F238E27FC236}">
                <a16:creationId xmlns:a16="http://schemas.microsoft.com/office/drawing/2014/main" id="{FEB76FB3-0940-A87D-BEB5-17CF388F0A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44010" y="4115471"/>
            <a:ext cx="531586" cy="42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79276C4-7584-F8AE-AE1A-9FA3AFD22CA8}"/>
              </a:ext>
            </a:extLst>
          </p:cNvPr>
          <p:cNvSpPr/>
          <p:nvPr/>
        </p:nvSpPr>
        <p:spPr>
          <a:xfrm>
            <a:off x="86840" y="383412"/>
            <a:ext cx="1394575" cy="25849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542E4241-F59B-9FE5-0E60-F4418789BB15}"/>
              </a:ext>
            </a:extLst>
          </p:cNvPr>
          <p:cNvCxnSpPr>
            <a:cxnSpLocks/>
          </p:cNvCxnSpPr>
          <p:nvPr/>
        </p:nvCxnSpPr>
        <p:spPr>
          <a:xfrm flipH="1" flipV="1">
            <a:off x="1043017" y="761706"/>
            <a:ext cx="164641" cy="313417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5" name="ZoneTexte 74">
            <a:extLst>
              <a:ext uri="{FF2B5EF4-FFF2-40B4-BE49-F238E27FC236}">
                <a16:creationId xmlns:a16="http://schemas.microsoft.com/office/drawing/2014/main" id="{6F9A4C7C-FD34-0091-8F95-9199A2647C30}"/>
              </a:ext>
            </a:extLst>
          </p:cNvPr>
          <p:cNvSpPr txBox="1"/>
          <p:nvPr/>
        </p:nvSpPr>
        <p:spPr>
          <a:xfrm>
            <a:off x="129531" y="351075"/>
            <a:ext cx="13945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>
                <a:latin typeface="Frutiger CE" panose="020B0602020204020204" pitchFamily="34" charset="-18"/>
              </a:rPr>
              <a:t>LED intégrée</a:t>
            </a:r>
          </a:p>
        </p:txBody>
      </p:sp>
      <p:pic>
        <p:nvPicPr>
          <p:cNvPr id="113" name="Image 112">
            <a:extLst>
              <a:ext uri="{FF2B5EF4-FFF2-40B4-BE49-F238E27FC236}">
                <a16:creationId xmlns:a16="http://schemas.microsoft.com/office/drawing/2014/main" id="{739E97EC-3F89-88B5-9CE5-898FE86E32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466" y="3973721"/>
            <a:ext cx="1356665" cy="600396"/>
          </a:xfrm>
          <a:prstGeom prst="rect">
            <a:avLst/>
          </a:prstGeom>
        </p:spPr>
      </p:pic>
      <p:pic>
        <p:nvPicPr>
          <p:cNvPr id="125" name="Picture 2">
            <a:extLst>
              <a:ext uri="{FF2B5EF4-FFF2-40B4-BE49-F238E27FC236}">
                <a16:creationId xmlns:a16="http://schemas.microsoft.com/office/drawing/2014/main" id="{B4DAD6E0-4E21-3DDB-7D5A-B7BEA10D7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6531" y="5362596"/>
            <a:ext cx="2187397" cy="74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Image 132" descr="Une image contenant Pièce auto, outil, instrument de musique, voiture&#10;&#10;Le contenu généré par l’IA peut être incorrect.">
            <a:extLst>
              <a:ext uri="{FF2B5EF4-FFF2-40B4-BE49-F238E27FC236}">
                <a16:creationId xmlns:a16="http://schemas.microsoft.com/office/drawing/2014/main" id="{A36244EF-64B6-2FF4-37F6-D759A84145C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3" y="684420"/>
            <a:ext cx="532207" cy="6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9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au 68">
            <a:extLst>
              <a:ext uri="{FF2B5EF4-FFF2-40B4-BE49-F238E27FC236}">
                <a16:creationId xmlns:a16="http://schemas.microsoft.com/office/drawing/2014/main" id="{A721B0E6-9C45-B3F4-77EF-6DC95F51A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089154"/>
              </p:ext>
            </p:extLst>
          </p:nvPr>
        </p:nvGraphicFramePr>
        <p:xfrm>
          <a:off x="8468490" y="2245467"/>
          <a:ext cx="3571110" cy="2973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3993">
                  <a:extLst>
                    <a:ext uri="{9D8B030D-6E8A-4147-A177-3AD203B41FA5}">
                      <a16:colId xmlns:a16="http://schemas.microsoft.com/office/drawing/2014/main" val="804744291"/>
                    </a:ext>
                  </a:extLst>
                </a:gridCol>
                <a:gridCol w="2847117">
                  <a:extLst>
                    <a:ext uri="{9D8B030D-6E8A-4147-A177-3AD203B41FA5}">
                      <a16:colId xmlns:a16="http://schemas.microsoft.com/office/drawing/2014/main" val="1862770969"/>
                    </a:ext>
                  </a:extLst>
                </a:gridCol>
              </a:tblGrid>
              <a:tr h="59462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/>
                        <a:t>Cartouche de filtration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1468795"/>
                  </a:ext>
                </a:extLst>
              </a:tr>
              <a:tr h="59462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Tuyau de 74 cm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3315301"/>
                  </a:ext>
                </a:extLst>
              </a:tr>
              <a:tr h="59462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Embout 2 en 1 (aspirateur/souffleur)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3352051"/>
                  </a:ext>
                </a:extLst>
              </a:tr>
              <a:tr h="59462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/>
                        <a:t>Buses supplémentaires : adaptateur conique, aiguille à ballon, adaptateur pour valve presta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9786023"/>
                  </a:ext>
                </a:extLst>
              </a:tr>
              <a:tr h="59462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/>
                        <a:t>Cordon allume-cigare 20V 4,5m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8964816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D56C073B-4AE9-2107-A0FD-D244B2A60BA5}"/>
              </a:ext>
            </a:extLst>
          </p:cNvPr>
          <p:cNvSpPr/>
          <p:nvPr/>
        </p:nvSpPr>
        <p:spPr>
          <a:xfrm>
            <a:off x="0" y="6260676"/>
            <a:ext cx="12199986" cy="592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" name="Image 2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EBC97B1B-9A2D-B18A-A61F-460CA58B9A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476" y="6392936"/>
            <a:ext cx="1317880" cy="3081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D5EE00-70D5-9B6D-C0FC-3E15A217AC5A}"/>
              </a:ext>
            </a:extLst>
          </p:cNvPr>
          <p:cNvSpPr/>
          <p:nvPr/>
        </p:nvSpPr>
        <p:spPr>
          <a:xfrm>
            <a:off x="7954957" y="380465"/>
            <a:ext cx="3296695" cy="4571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A7642C-2260-3E33-0176-494E8494E2A7}"/>
              </a:ext>
            </a:extLst>
          </p:cNvPr>
          <p:cNvSpPr txBox="1"/>
          <p:nvPr/>
        </p:nvSpPr>
        <p:spPr>
          <a:xfrm>
            <a:off x="7995439" y="109286"/>
            <a:ext cx="39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Univers" panose="020B0503020202020204" pitchFamily="34" charset="0"/>
              </a:rPr>
              <a:t>Informations techniques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BB41CAA-9F9C-6DA9-55FD-009186CB1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525146"/>
              </p:ext>
            </p:extLst>
          </p:nvPr>
        </p:nvGraphicFramePr>
        <p:xfrm>
          <a:off x="459578" y="2080496"/>
          <a:ext cx="4765356" cy="35102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0208">
                  <a:extLst>
                    <a:ext uri="{9D8B030D-6E8A-4147-A177-3AD203B41FA5}">
                      <a16:colId xmlns:a16="http://schemas.microsoft.com/office/drawing/2014/main" val="2582238001"/>
                    </a:ext>
                  </a:extLst>
                </a:gridCol>
                <a:gridCol w="2095148">
                  <a:extLst>
                    <a:ext uri="{9D8B030D-6E8A-4147-A177-3AD203B41FA5}">
                      <a16:colId xmlns:a16="http://schemas.microsoft.com/office/drawing/2014/main" val="2571465055"/>
                    </a:ext>
                  </a:extLst>
                </a:gridCol>
              </a:tblGrid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Modes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Aspirateur/souffleur/gonfleur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924357"/>
                  </a:ext>
                </a:extLst>
              </a:tr>
              <a:tr h="25308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</a:rPr>
                        <a:t>SOUFFLEUR/GONFLEUR</a:t>
                      </a:r>
                    </a:p>
                  </a:txBody>
                  <a:tcPr marL="73069" marR="73069" marT="36534" marB="3653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dirty="0">
                        <a:highlight>
                          <a:srgbClr val="0000FF"/>
                        </a:highlight>
                      </a:endParaRP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859841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Capacité de la cuve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Sans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581990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Pression max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10 bar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093284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Temps de gonflage 0 à 2,5 bar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3 min 28 – 195/60R15 88H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714680"/>
                  </a:ext>
                </a:extLst>
              </a:tr>
              <a:tr h="25308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</a:rPr>
                        <a:t>ASPIRATEUR</a:t>
                      </a:r>
                    </a:p>
                  </a:txBody>
                  <a:tcPr marL="73069" marR="73069" marT="36534" marB="3653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dirty="0">
                        <a:highlight>
                          <a:srgbClr val="0000FF"/>
                        </a:highlight>
                      </a:endParaRP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24856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Débit d’air aspiré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10 L/s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623005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Dépression scellée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Jusqu’à 10 kPa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368933"/>
                  </a:ext>
                </a:extLst>
              </a:tr>
              <a:tr h="25308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</a:rPr>
                        <a:t>GENERAL</a:t>
                      </a:r>
                    </a:p>
                  </a:txBody>
                  <a:tcPr marL="73069" marR="73069" marT="36534" marB="36534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688745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Affichage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LCD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962713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Modes d’alimentation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Batterie V20/Allume cigare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427898"/>
                  </a:ext>
                </a:extLst>
              </a:tr>
              <a:tr h="253084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Bruit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73 dB (A)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0731"/>
                  </a:ext>
                </a:extLst>
              </a:tr>
              <a:tr h="185103">
                <a:tc>
                  <a:txBody>
                    <a:bodyPr/>
                    <a:lstStyle/>
                    <a:p>
                      <a:r>
                        <a:rPr lang="fr-FR" sz="1200" b="1" dirty="0">
                          <a:highlight>
                            <a:srgbClr val="FFD200"/>
                          </a:highlight>
                        </a:rPr>
                        <a:t>Durée en fonctionnement</a:t>
                      </a:r>
                    </a:p>
                  </a:txBody>
                  <a:tcPr marL="73069" marR="73069" marT="36534" marB="3653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12 min – 2 Ah en aspiration</a:t>
                      </a:r>
                    </a:p>
                    <a:p>
                      <a:r>
                        <a:rPr lang="fr-FR" sz="1200" dirty="0"/>
                        <a:t>25 min – 2 Ah en gonflage</a:t>
                      </a:r>
                    </a:p>
                  </a:txBody>
                  <a:tcPr marL="73069" marR="73069" marT="36534" marB="365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4844639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D3307634-18FB-8D2E-D227-6AE3E51B069C}"/>
              </a:ext>
            </a:extLst>
          </p:cNvPr>
          <p:cNvSpPr/>
          <p:nvPr/>
        </p:nvSpPr>
        <p:spPr>
          <a:xfrm>
            <a:off x="2524126" y="1772719"/>
            <a:ext cx="927048" cy="4571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13D7D8-80CE-04DD-20F5-FDC6875BB07D}"/>
              </a:ext>
            </a:extLst>
          </p:cNvPr>
          <p:cNvSpPr txBox="1"/>
          <p:nvPr/>
        </p:nvSpPr>
        <p:spPr>
          <a:xfrm>
            <a:off x="2524126" y="1583168"/>
            <a:ext cx="1640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Univers" panose="020B0503020202020204" pitchFamily="34" charset="0"/>
              </a:rPr>
              <a:t>Caractéristiques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1918DE-0E68-1D9B-6EAC-E42D9D8749FA}"/>
              </a:ext>
            </a:extLst>
          </p:cNvPr>
          <p:cNvSpPr/>
          <p:nvPr/>
        </p:nvSpPr>
        <p:spPr>
          <a:xfrm>
            <a:off x="8733394" y="1749860"/>
            <a:ext cx="761203" cy="4571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AD7BCF0-92A4-FE6A-C284-D242D81B708B}"/>
              </a:ext>
            </a:extLst>
          </p:cNvPr>
          <p:cNvSpPr txBox="1"/>
          <p:nvPr/>
        </p:nvSpPr>
        <p:spPr>
          <a:xfrm>
            <a:off x="8733394" y="1560308"/>
            <a:ext cx="1640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Univers" panose="020B0503020202020204" pitchFamily="34" charset="0"/>
              </a:rPr>
              <a:t>Équipement</a:t>
            </a: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8E89D500-D106-DDA7-C9F0-F99736E18778}"/>
              </a:ext>
            </a:extLst>
          </p:cNvPr>
          <p:cNvSpPr/>
          <p:nvPr/>
        </p:nvSpPr>
        <p:spPr>
          <a:xfrm>
            <a:off x="6554859" y="2170188"/>
            <a:ext cx="284344" cy="228190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1</a:t>
            </a:r>
          </a:p>
        </p:txBody>
      </p:sp>
      <p:sp>
        <p:nvSpPr>
          <p:cNvPr id="54" name="Ellipse 48">
            <a:extLst>
              <a:ext uri="{FF2B5EF4-FFF2-40B4-BE49-F238E27FC236}">
                <a16:creationId xmlns:a16="http://schemas.microsoft.com/office/drawing/2014/main" id="{671AE6F7-27B0-0211-000E-1865BF3F9F51}"/>
              </a:ext>
            </a:extLst>
          </p:cNvPr>
          <p:cNvSpPr/>
          <p:nvPr/>
        </p:nvSpPr>
        <p:spPr>
          <a:xfrm>
            <a:off x="6677222" y="3112845"/>
            <a:ext cx="284344" cy="327201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2</a:t>
            </a:r>
          </a:p>
        </p:txBody>
      </p:sp>
      <p:sp>
        <p:nvSpPr>
          <p:cNvPr id="55" name="Ellipse 48">
            <a:extLst>
              <a:ext uri="{FF2B5EF4-FFF2-40B4-BE49-F238E27FC236}">
                <a16:creationId xmlns:a16="http://schemas.microsoft.com/office/drawing/2014/main" id="{199A679F-800A-7856-2CD6-B7BCFFB8A7AA}"/>
              </a:ext>
            </a:extLst>
          </p:cNvPr>
          <p:cNvSpPr/>
          <p:nvPr/>
        </p:nvSpPr>
        <p:spPr>
          <a:xfrm>
            <a:off x="6526549" y="4985811"/>
            <a:ext cx="284344" cy="327201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4</a:t>
            </a:r>
          </a:p>
        </p:txBody>
      </p:sp>
      <p:sp>
        <p:nvSpPr>
          <p:cNvPr id="59" name="Ellipse 48">
            <a:extLst>
              <a:ext uri="{FF2B5EF4-FFF2-40B4-BE49-F238E27FC236}">
                <a16:creationId xmlns:a16="http://schemas.microsoft.com/office/drawing/2014/main" id="{F974A4FD-EA3C-A0C2-F064-6219BDDCBBB2}"/>
              </a:ext>
            </a:extLst>
          </p:cNvPr>
          <p:cNvSpPr/>
          <p:nvPr/>
        </p:nvSpPr>
        <p:spPr>
          <a:xfrm>
            <a:off x="8646358" y="2449268"/>
            <a:ext cx="284344" cy="228190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1</a:t>
            </a:r>
          </a:p>
        </p:txBody>
      </p:sp>
      <p:sp>
        <p:nvSpPr>
          <p:cNvPr id="61" name="Ellipse 48">
            <a:extLst>
              <a:ext uri="{FF2B5EF4-FFF2-40B4-BE49-F238E27FC236}">
                <a16:creationId xmlns:a16="http://schemas.microsoft.com/office/drawing/2014/main" id="{B6DC0A65-B457-9A3C-5968-F92CEE7E6940}"/>
              </a:ext>
            </a:extLst>
          </p:cNvPr>
          <p:cNvSpPr/>
          <p:nvPr/>
        </p:nvSpPr>
        <p:spPr>
          <a:xfrm>
            <a:off x="8646358" y="2988878"/>
            <a:ext cx="284344" cy="327201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2</a:t>
            </a:r>
          </a:p>
        </p:txBody>
      </p:sp>
      <p:sp>
        <p:nvSpPr>
          <p:cNvPr id="62" name="Ellipse 48">
            <a:extLst>
              <a:ext uri="{FF2B5EF4-FFF2-40B4-BE49-F238E27FC236}">
                <a16:creationId xmlns:a16="http://schemas.microsoft.com/office/drawing/2014/main" id="{13631CF8-A439-786B-908A-F461D8F3E5F8}"/>
              </a:ext>
            </a:extLst>
          </p:cNvPr>
          <p:cNvSpPr/>
          <p:nvPr/>
        </p:nvSpPr>
        <p:spPr>
          <a:xfrm>
            <a:off x="8646358" y="3575497"/>
            <a:ext cx="284344" cy="327201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3</a:t>
            </a:r>
          </a:p>
        </p:txBody>
      </p:sp>
      <p:sp>
        <p:nvSpPr>
          <p:cNvPr id="67" name="Ellipse 48">
            <a:extLst>
              <a:ext uri="{FF2B5EF4-FFF2-40B4-BE49-F238E27FC236}">
                <a16:creationId xmlns:a16="http://schemas.microsoft.com/office/drawing/2014/main" id="{12607EFB-8B78-7264-636D-68D9B68B0AD3}"/>
              </a:ext>
            </a:extLst>
          </p:cNvPr>
          <p:cNvSpPr/>
          <p:nvPr/>
        </p:nvSpPr>
        <p:spPr>
          <a:xfrm>
            <a:off x="8646358" y="4162116"/>
            <a:ext cx="284344" cy="327201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4</a:t>
            </a:r>
          </a:p>
        </p:txBody>
      </p:sp>
      <p:sp>
        <p:nvSpPr>
          <p:cNvPr id="68" name="Ellipse 48">
            <a:extLst>
              <a:ext uri="{FF2B5EF4-FFF2-40B4-BE49-F238E27FC236}">
                <a16:creationId xmlns:a16="http://schemas.microsoft.com/office/drawing/2014/main" id="{20CB3056-3D15-A946-978E-E6F41BC92BEA}"/>
              </a:ext>
            </a:extLst>
          </p:cNvPr>
          <p:cNvSpPr/>
          <p:nvPr/>
        </p:nvSpPr>
        <p:spPr>
          <a:xfrm>
            <a:off x="8646358" y="4738386"/>
            <a:ext cx="284344" cy="327201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+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F005B60-EB1D-F9FE-222C-C72B1785C3CF}"/>
              </a:ext>
            </a:extLst>
          </p:cNvPr>
          <p:cNvCxnSpPr>
            <a:cxnSpLocks/>
          </p:cNvCxnSpPr>
          <p:nvPr/>
        </p:nvCxnSpPr>
        <p:spPr>
          <a:xfrm>
            <a:off x="5763491" y="2744612"/>
            <a:ext cx="0" cy="12935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940CDB03-16AC-4441-DCD1-A5B800C77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95424" y="3294046"/>
            <a:ext cx="3897274" cy="896816"/>
          </a:xfrm>
          <a:prstGeom prst="rect">
            <a:avLst/>
          </a:prstGeom>
        </p:spPr>
      </p:pic>
      <p:sp>
        <p:nvSpPr>
          <p:cNvPr id="7" name="Ellipse 48">
            <a:extLst>
              <a:ext uri="{FF2B5EF4-FFF2-40B4-BE49-F238E27FC236}">
                <a16:creationId xmlns:a16="http://schemas.microsoft.com/office/drawing/2014/main" id="{5023F631-8075-A541-A2F4-47050649C8ED}"/>
              </a:ext>
            </a:extLst>
          </p:cNvPr>
          <p:cNvSpPr/>
          <p:nvPr/>
        </p:nvSpPr>
        <p:spPr>
          <a:xfrm>
            <a:off x="7995439" y="4209432"/>
            <a:ext cx="284344" cy="327201"/>
          </a:xfrm>
          <a:custGeom>
            <a:avLst/>
            <a:gdLst>
              <a:gd name="connsiteX0" fmla="*/ 0 w 436779"/>
              <a:gd name="connsiteY0" fmla="*/ 103048 h 206095"/>
              <a:gd name="connsiteX1" fmla="*/ 218390 w 436779"/>
              <a:gd name="connsiteY1" fmla="*/ 0 h 206095"/>
              <a:gd name="connsiteX2" fmla="*/ 436780 w 436779"/>
              <a:gd name="connsiteY2" fmla="*/ 103048 h 206095"/>
              <a:gd name="connsiteX3" fmla="*/ 218390 w 436779"/>
              <a:gd name="connsiteY3" fmla="*/ 206096 h 206095"/>
              <a:gd name="connsiteX4" fmla="*/ 0 w 436779"/>
              <a:gd name="connsiteY4" fmla="*/ 103048 h 206095"/>
              <a:gd name="connsiteX0" fmla="*/ 0 w 322480"/>
              <a:gd name="connsiteY0" fmla="*/ 103086 h 206181"/>
              <a:gd name="connsiteX1" fmla="*/ 218390 w 322480"/>
              <a:gd name="connsiteY1" fmla="*/ 38 h 206181"/>
              <a:gd name="connsiteX2" fmla="*/ 322480 w 322480"/>
              <a:gd name="connsiteY2" fmla="*/ 112611 h 206181"/>
              <a:gd name="connsiteX3" fmla="*/ 218390 w 322480"/>
              <a:gd name="connsiteY3" fmla="*/ 206134 h 206181"/>
              <a:gd name="connsiteX4" fmla="*/ 0 w 322480"/>
              <a:gd name="connsiteY4" fmla="*/ 103086 h 206181"/>
              <a:gd name="connsiteX0" fmla="*/ 0 w 281999"/>
              <a:gd name="connsiteY0" fmla="*/ 143835 h 207547"/>
              <a:gd name="connsiteX1" fmla="*/ 177909 w 281999"/>
              <a:gd name="connsiteY1" fmla="*/ 306 h 207547"/>
              <a:gd name="connsiteX2" fmla="*/ 281999 w 281999"/>
              <a:gd name="connsiteY2" fmla="*/ 112879 h 207547"/>
              <a:gd name="connsiteX3" fmla="*/ 177909 w 281999"/>
              <a:gd name="connsiteY3" fmla="*/ 206402 h 207547"/>
              <a:gd name="connsiteX4" fmla="*/ 0 w 281999"/>
              <a:gd name="connsiteY4" fmla="*/ 143835 h 207547"/>
              <a:gd name="connsiteX0" fmla="*/ 42 w 282041"/>
              <a:gd name="connsiteY0" fmla="*/ 143835 h 232932"/>
              <a:gd name="connsiteX1" fmla="*/ 177951 w 282041"/>
              <a:gd name="connsiteY1" fmla="*/ 306 h 232932"/>
              <a:gd name="connsiteX2" fmla="*/ 282041 w 282041"/>
              <a:gd name="connsiteY2" fmla="*/ 112879 h 232932"/>
              <a:gd name="connsiteX3" fmla="*/ 194620 w 282041"/>
              <a:gd name="connsiteY3" fmla="*/ 232596 h 232932"/>
              <a:gd name="connsiteX4" fmla="*/ 42 w 282041"/>
              <a:gd name="connsiteY4" fmla="*/ 143835 h 232932"/>
              <a:gd name="connsiteX0" fmla="*/ 2345 w 284344"/>
              <a:gd name="connsiteY0" fmla="*/ 139097 h 228190"/>
              <a:gd name="connsiteX1" fmla="*/ 101672 w 284344"/>
              <a:gd name="connsiteY1" fmla="*/ 331 h 228190"/>
              <a:gd name="connsiteX2" fmla="*/ 284344 w 284344"/>
              <a:gd name="connsiteY2" fmla="*/ 108141 h 228190"/>
              <a:gd name="connsiteX3" fmla="*/ 196923 w 284344"/>
              <a:gd name="connsiteY3" fmla="*/ 227858 h 228190"/>
              <a:gd name="connsiteX4" fmla="*/ 2345 w 284344"/>
              <a:gd name="connsiteY4" fmla="*/ 139097 h 22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344" h="228190">
                <a:moveTo>
                  <a:pt x="2345" y="139097"/>
                </a:moveTo>
                <a:cubicBezTo>
                  <a:pt x="-13530" y="101176"/>
                  <a:pt x="54672" y="5490"/>
                  <a:pt x="101672" y="331"/>
                </a:cubicBezTo>
                <a:cubicBezTo>
                  <a:pt x="148672" y="-4828"/>
                  <a:pt x="284344" y="51229"/>
                  <a:pt x="284344" y="108141"/>
                </a:cubicBezTo>
                <a:cubicBezTo>
                  <a:pt x="284344" y="165053"/>
                  <a:pt x="243923" y="222699"/>
                  <a:pt x="196923" y="227858"/>
                </a:cubicBezTo>
                <a:cubicBezTo>
                  <a:pt x="149923" y="233017"/>
                  <a:pt x="18220" y="177018"/>
                  <a:pt x="2345" y="13909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Univers" panose="020B0503020202020204" pitchFamily="34" charset="0"/>
              </a:rPr>
              <a:t>3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BDC3D3A-8E5E-97C7-8135-9588028F72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2748" y="138468"/>
            <a:ext cx="2067107" cy="7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59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9D238F1-CCA8-1462-1B27-823243CD816C}"/>
              </a:ext>
            </a:extLst>
          </p:cNvPr>
          <p:cNvSpPr/>
          <p:nvPr/>
        </p:nvSpPr>
        <p:spPr>
          <a:xfrm>
            <a:off x="3686221" y="4052596"/>
            <a:ext cx="1078467" cy="249885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D74956-0E86-E6C0-CA0C-17F152E25F21}"/>
              </a:ext>
            </a:extLst>
          </p:cNvPr>
          <p:cNvSpPr/>
          <p:nvPr/>
        </p:nvSpPr>
        <p:spPr>
          <a:xfrm>
            <a:off x="3707412" y="4339643"/>
            <a:ext cx="991362" cy="249885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6C073B-4AE9-2107-A0FD-D244B2A60BA5}"/>
              </a:ext>
            </a:extLst>
          </p:cNvPr>
          <p:cNvSpPr/>
          <p:nvPr/>
        </p:nvSpPr>
        <p:spPr>
          <a:xfrm>
            <a:off x="0" y="6260676"/>
            <a:ext cx="12199986" cy="592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6" name="Image 2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EBC97B1B-9A2D-B18A-A61F-460CA58B9A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48" y="6392936"/>
            <a:ext cx="1317880" cy="308127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B828684-244B-9470-73BB-5D48AC61C184}"/>
              </a:ext>
            </a:extLst>
          </p:cNvPr>
          <p:cNvCxnSpPr>
            <a:cxnSpLocks/>
          </p:cNvCxnSpPr>
          <p:nvPr/>
        </p:nvCxnSpPr>
        <p:spPr>
          <a:xfrm flipV="1">
            <a:off x="1581870" y="1752861"/>
            <a:ext cx="462862" cy="270726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6AF8D2B9-FCC8-104F-BA8E-A6BC09EFD2AF}"/>
              </a:ext>
            </a:extLst>
          </p:cNvPr>
          <p:cNvCxnSpPr>
            <a:cxnSpLocks/>
          </p:cNvCxnSpPr>
          <p:nvPr/>
        </p:nvCxnSpPr>
        <p:spPr>
          <a:xfrm>
            <a:off x="3210447" y="4023484"/>
            <a:ext cx="455055" cy="125926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9B45697-D4FB-9C4F-FA25-1A23AF793B40}"/>
              </a:ext>
            </a:extLst>
          </p:cNvPr>
          <p:cNvSpPr/>
          <p:nvPr/>
        </p:nvSpPr>
        <p:spPr>
          <a:xfrm>
            <a:off x="5717548" y="429902"/>
            <a:ext cx="1012513" cy="45719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22A54A-BBCC-DFFE-B6B9-CF8FE827158F}"/>
              </a:ext>
            </a:extLst>
          </p:cNvPr>
          <p:cNvSpPr txBox="1"/>
          <p:nvPr/>
        </p:nvSpPr>
        <p:spPr>
          <a:xfrm>
            <a:off x="5717549" y="163268"/>
            <a:ext cx="1872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Univers" panose="020B0503020202020204" pitchFamily="34" charset="0"/>
              </a:rPr>
              <a:t>COMPARATIF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FB99483-C041-333E-FA79-C1050927B177}"/>
              </a:ext>
            </a:extLst>
          </p:cNvPr>
          <p:cNvCxnSpPr>
            <a:cxnSpLocks/>
          </p:cNvCxnSpPr>
          <p:nvPr/>
        </p:nvCxnSpPr>
        <p:spPr>
          <a:xfrm>
            <a:off x="6135814" y="1473332"/>
            <a:ext cx="0" cy="438622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B8437DBB-1B22-D0EB-14E2-A5A1594A1E0A}"/>
              </a:ext>
            </a:extLst>
          </p:cNvPr>
          <p:cNvSpPr txBox="1"/>
          <p:nvPr/>
        </p:nvSpPr>
        <p:spPr>
          <a:xfrm>
            <a:off x="10004382" y="6629936"/>
            <a:ext cx="36842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>
                <a:solidFill>
                  <a:schemeClr val="bg1"/>
                </a:solidFill>
                <a:latin typeface="Univers" panose="020B0503020202020204" pitchFamily="34" charset="0"/>
              </a:rPr>
              <a:t>*PRODUITS SANS BATTERIE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221F61B-E797-3908-EE5D-BB9180406DAD}"/>
              </a:ext>
            </a:extLst>
          </p:cNvPr>
          <p:cNvSpPr/>
          <p:nvPr/>
        </p:nvSpPr>
        <p:spPr>
          <a:xfrm>
            <a:off x="2206116" y="1538964"/>
            <a:ext cx="824716" cy="25849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FABBCCA-10C4-E014-4211-AAB8A7CDD067}"/>
              </a:ext>
            </a:extLst>
          </p:cNvPr>
          <p:cNvSpPr txBox="1"/>
          <p:nvPr/>
        </p:nvSpPr>
        <p:spPr>
          <a:xfrm>
            <a:off x="2144116" y="1478979"/>
            <a:ext cx="123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Frutiger CE" panose="020B0602020204020204" pitchFamily="34" charset="-18"/>
              </a:rPr>
              <a:t>10 bar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B09E389-1DE7-44C8-DD4A-CFD0C7C95A5C}"/>
              </a:ext>
            </a:extLst>
          </p:cNvPr>
          <p:cNvSpPr/>
          <p:nvPr/>
        </p:nvSpPr>
        <p:spPr>
          <a:xfrm>
            <a:off x="3282751" y="1952473"/>
            <a:ext cx="2498506" cy="25849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3E21F1-83A2-6B31-853C-474CF374BA58}"/>
              </a:ext>
            </a:extLst>
          </p:cNvPr>
          <p:cNvSpPr/>
          <p:nvPr/>
        </p:nvSpPr>
        <p:spPr>
          <a:xfrm>
            <a:off x="6565957" y="1581429"/>
            <a:ext cx="1447773" cy="20107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C1FD9F3-BB68-A733-200A-3B392600C1EC}"/>
              </a:ext>
            </a:extLst>
          </p:cNvPr>
          <p:cNvSpPr/>
          <p:nvPr/>
        </p:nvSpPr>
        <p:spPr>
          <a:xfrm>
            <a:off x="3696730" y="3787778"/>
            <a:ext cx="1240609" cy="249885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73AF8B1C-9310-D2A0-1CD5-3F79D153793F}"/>
              </a:ext>
            </a:extLst>
          </p:cNvPr>
          <p:cNvSpPr txBox="1"/>
          <p:nvPr/>
        </p:nvSpPr>
        <p:spPr>
          <a:xfrm>
            <a:off x="3642457" y="3707026"/>
            <a:ext cx="1642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Frutiger CE" panose="020B0602020204020204" pitchFamily="34" charset="-18"/>
              </a:rPr>
              <a:t>Aspirateur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Frutiger CE" panose="020B0602020204020204" pitchFamily="34" charset="-18"/>
              </a:rPr>
              <a:t>Souffleur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Frutiger CE" panose="020B0602020204020204" pitchFamily="34" charset="-18"/>
              </a:rPr>
              <a:t>Gonfleur</a:t>
            </a:r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B6D8D1D6-6AC7-0850-2A84-AEDC20BBB5B4}"/>
              </a:ext>
            </a:extLst>
          </p:cNvPr>
          <p:cNvCxnSpPr>
            <a:cxnSpLocks/>
          </p:cNvCxnSpPr>
          <p:nvPr/>
        </p:nvCxnSpPr>
        <p:spPr>
          <a:xfrm flipV="1">
            <a:off x="2769278" y="2058866"/>
            <a:ext cx="426570" cy="302753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2" name="Image 71">
            <a:extLst>
              <a:ext uri="{FF2B5EF4-FFF2-40B4-BE49-F238E27FC236}">
                <a16:creationId xmlns:a16="http://schemas.microsoft.com/office/drawing/2014/main" id="{21178023-7327-D1CC-13E8-E0800D6022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251" y="2871965"/>
            <a:ext cx="813125" cy="813125"/>
          </a:xfrm>
          <a:prstGeom prst="rect">
            <a:avLst/>
          </a:prstGeom>
        </p:spPr>
      </p:pic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A6E11A7C-0E38-12EF-CEB6-6E9D99D80D37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8089708" y="1693796"/>
            <a:ext cx="446014" cy="189979"/>
          </a:xfrm>
          <a:prstGeom prst="line">
            <a:avLst/>
          </a:prstGeom>
          <a:ln w="31750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0757B0FD-E34C-198C-7F99-FDA9C54EC51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4" b="-6806"/>
          <a:stretch/>
        </p:blipFill>
        <p:spPr>
          <a:xfrm>
            <a:off x="90427" y="2148613"/>
            <a:ext cx="3017907" cy="3182050"/>
          </a:xfrm>
          <a:prstGeom prst="rect">
            <a:avLst/>
          </a:prstGeom>
        </p:spPr>
      </p:pic>
      <p:pic>
        <p:nvPicPr>
          <p:cNvPr id="9" name="Picture 2" descr="Stanley FATMAX Batterie Lithium Ion 18V 4Ah Compatible avec la Gamme FATMAX  V20 Robuste et Ergonomique avec Technologie Améliorée SFMCB204-XJ : ...">
            <a:extLst>
              <a:ext uri="{FF2B5EF4-FFF2-40B4-BE49-F238E27FC236}">
                <a16:creationId xmlns:a16="http://schemas.microsoft.com/office/drawing/2014/main" id="{3FD68327-E602-B86D-91B4-D20505D71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959" y="5360891"/>
            <a:ext cx="1227364" cy="97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629C3D-65CE-39A0-2239-5F0285F4EC7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731" y="4876088"/>
            <a:ext cx="1243214" cy="5501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24211AA-EFFA-AEB8-0EB1-DCD8D9F11A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9749" y="5569146"/>
            <a:ext cx="2600072" cy="59831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B0F4DDB-8D0D-DE3A-675D-FD5CCD18959A}"/>
              </a:ext>
            </a:extLst>
          </p:cNvPr>
          <p:cNvSpPr txBox="1"/>
          <p:nvPr/>
        </p:nvSpPr>
        <p:spPr>
          <a:xfrm>
            <a:off x="3844560" y="1093281"/>
            <a:ext cx="1872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Univers" panose="020B0503020202020204" pitchFamily="34" charset="0"/>
              </a:rPr>
              <a:t>PVP : 99 €</a:t>
            </a:r>
          </a:p>
        </p:txBody>
      </p:sp>
      <p:pic>
        <p:nvPicPr>
          <p:cNvPr id="4098" name="Picture 2" descr="Gonfleur - compresseur 18V ONE+™ (vendue sans batterie ni chargeur)_hero_11">
            <a:extLst>
              <a:ext uri="{FF2B5EF4-FFF2-40B4-BE49-F238E27FC236}">
                <a16:creationId xmlns:a16="http://schemas.microsoft.com/office/drawing/2014/main" id="{0401C943-17B1-922D-CE45-B13D5210C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9952" y="3886181"/>
            <a:ext cx="1882538" cy="188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 descr="Une image contenant jouet, Pièce auto, rouge, voiture&#10;&#10;Le contenu généré par l’IA peut être incorrect.">
            <a:extLst>
              <a:ext uri="{FF2B5EF4-FFF2-40B4-BE49-F238E27FC236}">
                <a16:creationId xmlns:a16="http://schemas.microsoft.com/office/drawing/2014/main" id="{04EF742A-918D-048E-D2E9-14FF8C87F15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5722" y="1127401"/>
            <a:ext cx="2121572" cy="1512747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3CA38AE2-6E59-FF4A-00A1-38D2B971FB74}"/>
              </a:ext>
            </a:extLst>
          </p:cNvPr>
          <p:cNvSpPr txBox="1"/>
          <p:nvPr/>
        </p:nvSpPr>
        <p:spPr>
          <a:xfrm>
            <a:off x="3209842" y="189152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Frutiger CE" panose="020B0602020204020204" pitchFamily="34" charset="-18"/>
              </a:rPr>
              <a:t>Batterie/Allume-cigare</a:t>
            </a:r>
          </a:p>
        </p:txBody>
      </p:sp>
      <p:pic>
        <p:nvPicPr>
          <p:cNvPr id="4108" name="Picture 12" descr="Gonfleur - compresseur 18V ONE+™ (vendue sans batterie ni chargeur)_hero_3">
            <a:extLst>
              <a:ext uri="{FF2B5EF4-FFF2-40B4-BE49-F238E27FC236}">
                <a16:creationId xmlns:a16="http://schemas.microsoft.com/office/drawing/2014/main" id="{C021E7DF-06DF-E6CF-C7CE-4EE01DCEE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42490" y="4946474"/>
            <a:ext cx="1882538" cy="59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21E7661-1322-7F4C-0ABF-131A78D20ED9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6880" y="1684543"/>
            <a:ext cx="636689" cy="630243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2635F6C4-38AB-4F7A-3ACF-72CDA7593BF1}"/>
              </a:ext>
            </a:extLst>
          </p:cNvPr>
          <p:cNvSpPr txBox="1"/>
          <p:nvPr/>
        </p:nvSpPr>
        <p:spPr>
          <a:xfrm>
            <a:off x="10310455" y="1157232"/>
            <a:ext cx="1640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b="1" dirty="0">
              <a:solidFill>
                <a:srgbClr val="FF0000"/>
              </a:solidFill>
              <a:latin typeface="Univers" panose="020B0503020202020204" pitchFamily="34" charset="0"/>
            </a:endParaRPr>
          </a:p>
          <a:p>
            <a:r>
              <a:rPr lang="fr-FR" sz="1400" b="1" dirty="0">
                <a:solidFill>
                  <a:srgbClr val="FF0000"/>
                </a:solidFill>
                <a:latin typeface="Univers" panose="020B0503020202020204" pitchFamily="34" charset="0"/>
              </a:rPr>
              <a:t>PRESSITO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320301E-FCAA-0568-AE56-03438DA697A8}"/>
              </a:ext>
            </a:extLst>
          </p:cNvPr>
          <p:cNvSpPr txBox="1"/>
          <p:nvPr/>
        </p:nvSpPr>
        <p:spPr>
          <a:xfrm>
            <a:off x="10222034" y="4107679"/>
            <a:ext cx="979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400" b="1" dirty="0">
              <a:solidFill>
                <a:srgbClr val="C3CB39"/>
              </a:solidFill>
              <a:latin typeface="Univers" panose="020B0503020202020204" pitchFamily="34" charset="0"/>
            </a:endParaRPr>
          </a:p>
          <a:p>
            <a:r>
              <a:rPr lang="fr-FR" sz="1400" b="1" dirty="0">
                <a:solidFill>
                  <a:srgbClr val="C3CB39"/>
                </a:solidFill>
                <a:latin typeface="Univers" panose="020B0503020202020204" pitchFamily="34" charset="0"/>
              </a:rPr>
              <a:t>RMI18‐0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ABA1BBB-484F-7161-B93F-D6A1D4F4A444}"/>
              </a:ext>
            </a:extLst>
          </p:cNvPr>
          <p:cNvSpPr/>
          <p:nvPr/>
        </p:nvSpPr>
        <p:spPr>
          <a:xfrm>
            <a:off x="7584313" y="2116612"/>
            <a:ext cx="639263" cy="201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83196E8C-85A3-871C-E721-62A4B12BE6A0}"/>
              </a:ext>
            </a:extLst>
          </p:cNvPr>
          <p:cNvCxnSpPr>
            <a:cxnSpLocks/>
          </p:cNvCxnSpPr>
          <p:nvPr/>
        </p:nvCxnSpPr>
        <p:spPr>
          <a:xfrm>
            <a:off x="8294180" y="2208314"/>
            <a:ext cx="255520" cy="0"/>
          </a:xfrm>
          <a:prstGeom prst="line">
            <a:avLst/>
          </a:prstGeom>
          <a:ln w="31750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2294E59D-BB95-FF57-E7D4-AB8914FB218B}"/>
              </a:ext>
            </a:extLst>
          </p:cNvPr>
          <p:cNvSpPr txBox="1"/>
          <p:nvPr/>
        </p:nvSpPr>
        <p:spPr>
          <a:xfrm>
            <a:off x="7601012" y="2062635"/>
            <a:ext cx="638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Frutiger CE" panose="020B0602020204020204" pitchFamily="34" charset="-18"/>
              </a:rPr>
              <a:t>18 V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CE39563-D771-28B5-B5CB-EC789772EBEF}"/>
              </a:ext>
            </a:extLst>
          </p:cNvPr>
          <p:cNvSpPr/>
          <p:nvPr/>
        </p:nvSpPr>
        <p:spPr>
          <a:xfrm>
            <a:off x="3791255" y="2635646"/>
            <a:ext cx="719905" cy="25849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191A1B6B-091E-0DEA-2DE3-9E4DD37102F1}"/>
              </a:ext>
            </a:extLst>
          </p:cNvPr>
          <p:cNvCxnSpPr>
            <a:cxnSpLocks/>
          </p:cNvCxnSpPr>
          <p:nvPr/>
        </p:nvCxnSpPr>
        <p:spPr>
          <a:xfrm flipV="1">
            <a:off x="3235395" y="2760327"/>
            <a:ext cx="462862" cy="119630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8EB72CC-711E-4345-B30D-1899DCDB4300}"/>
              </a:ext>
            </a:extLst>
          </p:cNvPr>
          <p:cNvSpPr txBox="1"/>
          <p:nvPr/>
        </p:nvSpPr>
        <p:spPr>
          <a:xfrm>
            <a:off x="3817840" y="2592990"/>
            <a:ext cx="123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Frutiger CE" panose="020B0602020204020204" pitchFamily="34" charset="-18"/>
              </a:rPr>
              <a:t>18 V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A30DDEB-2A08-5BC0-BDA4-01D8A116DBD1}"/>
              </a:ext>
            </a:extLst>
          </p:cNvPr>
          <p:cNvSpPr/>
          <p:nvPr/>
        </p:nvSpPr>
        <p:spPr>
          <a:xfrm>
            <a:off x="7411414" y="2637899"/>
            <a:ext cx="848538" cy="201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B0F699F4-981A-F9E3-B98F-ADDFD4AF409D}"/>
              </a:ext>
            </a:extLst>
          </p:cNvPr>
          <p:cNvCxnSpPr>
            <a:cxnSpLocks/>
          </p:cNvCxnSpPr>
          <p:nvPr/>
        </p:nvCxnSpPr>
        <p:spPr>
          <a:xfrm flipV="1">
            <a:off x="8330555" y="2517375"/>
            <a:ext cx="407932" cy="212226"/>
          </a:xfrm>
          <a:prstGeom prst="line">
            <a:avLst/>
          </a:prstGeom>
          <a:ln w="31750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3F32D918-891B-57AB-E8CB-BF13697D9192}"/>
              </a:ext>
            </a:extLst>
          </p:cNvPr>
          <p:cNvSpPr txBox="1"/>
          <p:nvPr/>
        </p:nvSpPr>
        <p:spPr>
          <a:xfrm>
            <a:off x="7359518" y="2583922"/>
            <a:ext cx="983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Frutiger CE" panose="020B0602020204020204" pitchFamily="34" charset="-18"/>
              </a:rPr>
              <a:t>Gonfleur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A429432-D07C-E771-51DC-4FF57A290C97}"/>
              </a:ext>
            </a:extLst>
          </p:cNvPr>
          <p:cNvSpPr/>
          <p:nvPr/>
        </p:nvSpPr>
        <p:spPr>
          <a:xfrm>
            <a:off x="7857799" y="3793122"/>
            <a:ext cx="639263" cy="20107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96BCAC35-9F47-4E8D-15CC-E251F53805A3}"/>
              </a:ext>
            </a:extLst>
          </p:cNvPr>
          <p:cNvSpPr txBox="1"/>
          <p:nvPr/>
        </p:nvSpPr>
        <p:spPr>
          <a:xfrm>
            <a:off x="7810279" y="3747898"/>
            <a:ext cx="1237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Frutiger CE" panose="020B0602020204020204" pitchFamily="34" charset="-18"/>
              </a:rPr>
              <a:t>11 bar</a:t>
            </a:r>
          </a:p>
        </p:txBody>
      </p: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83AA7C7A-5976-7CFB-5513-F1E68A66B89E}"/>
              </a:ext>
            </a:extLst>
          </p:cNvPr>
          <p:cNvCxnSpPr>
            <a:cxnSpLocks/>
          </p:cNvCxnSpPr>
          <p:nvPr/>
        </p:nvCxnSpPr>
        <p:spPr>
          <a:xfrm>
            <a:off x="8573040" y="3905489"/>
            <a:ext cx="446014" cy="189979"/>
          </a:xfrm>
          <a:prstGeom prst="line">
            <a:avLst/>
          </a:prstGeom>
          <a:ln w="31750" cap="rnd">
            <a:solidFill>
              <a:srgbClr val="C3CB39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97A55AC9-2B35-62F0-046B-49E44862F145}"/>
              </a:ext>
            </a:extLst>
          </p:cNvPr>
          <p:cNvSpPr/>
          <p:nvPr/>
        </p:nvSpPr>
        <p:spPr>
          <a:xfrm>
            <a:off x="7442641" y="4208860"/>
            <a:ext cx="639263" cy="201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99D49812-F6D2-F0C5-8C6F-5877FC8B4F6D}"/>
              </a:ext>
            </a:extLst>
          </p:cNvPr>
          <p:cNvCxnSpPr>
            <a:cxnSpLocks/>
          </p:cNvCxnSpPr>
          <p:nvPr/>
        </p:nvCxnSpPr>
        <p:spPr>
          <a:xfrm>
            <a:off x="8152508" y="4300562"/>
            <a:ext cx="263305" cy="109368"/>
          </a:xfrm>
          <a:prstGeom prst="line">
            <a:avLst/>
          </a:prstGeom>
          <a:ln w="31750" cap="rnd">
            <a:solidFill>
              <a:srgbClr val="C3CB39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3" name="ZoneTexte 102">
            <a:extLst>
              <a:ext uri="{FF2B5EF4-FFF2-40B4-BE49-F238E27FC236}">
                <a16:creationId xmlns:a16="http://schemas.microsoft.com/office/drawing/2014/main" id="{6177C9CF-EC84-8E91-7718-C49628C0BB70}"/>
              </a:ext>
            </a:extLst>
          </p:cNvPr>
          <p:cNvSpPr txBox="1"/>
          <p:nvPr/>
        </p:nvSpPr>
        <p:spPr>
          <a:xfrm>
            <a:off x="7459340" y="4154883"/>
            <a:ext cx="638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Frutiger CE" panose="020B0602020204020204" pitchFamily="34" charset="-18"/>
              </a:rPr>
              <a:t>18 V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EC913ED-6DFF-158C-AA1F-C16BC6F63690}"/>
              </a:ext>
            </a:extLst>
          </p:cNvPr>
          <p:cNvSpPr/>
          <p:nvPr/>
        </p:nvSpPr>
        <p:spPr>
          <a:xfrm>
            <a:off x="6908036" y="5087905"/>
            <a:ext cx="848538" cy="201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53C690BE-C432-AB2A-D944-7F6762A01ACB}"/>
              </a:ext>
            </a:extLst>
          </p:cNvPr>
          <p:cNvCxnSpPr>
            <a:cxnSpLocks/>
          </p:cNvCxnSpPr>
          <p:nvPr/>
        </p:nvCxnSpPr>
        <p:spPr>
          <a:xfrm flipV="1">
            <a:off x="7831293" y="5171030"/>
            <a:ext cx="428659" cy="10111"/>
          </a:xfrm>
          <a:prstGeom prst="line">
            <a:avLst/>
          </a:prstGeom>
          <a:ln w="31750" cap="rnd">
            <a:solidFill>
              <a:srgbClr val="C3CB39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68BD74F8-F3CF-6107-C32A-C652C66D2EDD}"/>
              </a:ext>
            </a:extLst>
          </p:cNvPr>
          <p:cNvSpPr txBox="1"/>
          <p:nvPr/>
        </p:nvSpPr>
        <p:spPr>
          <a:xfrm>
            <a:off x="6860256" y="5035462"/>
            <a:ext cx="983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Frutiger CE" panose="020B0602020204020204" pitchFamily="34" charset="-18"/>
              </a:rPr>
              <a:t>Gonfleur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C5D5F839-1B91-9FE3-8908-2FEC289F76C4}"/>
              </a:ext>
            </a:extLst>
          </p:cNvPr>
          <p:cNvSpPr txBox="1"/>
          <p:nvPr/>
        </p:nvSpPr>
        <p:spPr>
          <a:xfrm>
            <a:off x="10393377" y="1946906"/>
            <a:ext cx="938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Univers" panose="020B0503020202020204" pitchFamily="34" charset="0"/>
              </a:rPr>
              <a:t>PVP : 99 €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9820DC11-7CB1-60B9-F2D7-4B0304DD18C5}"/>
              </a:ext>
            </a:extLst>
          </p:cNvPr>
          <p:cNvSpPr txBox="1"/>
          <p:nvPr/>
        </p:nvSpPr>
        <p:spPr>
          <a:xfrm>
            <a:off x="10196130" y="4680277"/>
            <a:ext cx="11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Univers" panose="020B0503020202020204" pitchFamily="34" charset="0"/>
              </a:rPr>
              <a:t>PVP : 99,99 €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7A4FA5E-C402-82B2-D35C-F27A2BE4DCCF}"/>
              </a:ext>
            </a:extLst>
          </p:cNvPr>
          <p:cNvSpPr/>
          <p:nvPr/>
        </p:nvSpPr>
        <p:spPr>
          <a:xfrm>
            <a:off x="8089707" y="1160612"/>
            <a:ext cx="684321" cy="201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964D809B-1057-F646-C9C9-088CF21DCD74}"/>
              </a:ext>
            </a:extLst>
          </p:cNvPr>
          <p:cNvCxnSpPr>
            <a:cxnSpLocks/>
          </p:cNvCxnSpPr>
          <p:nvPr/>
        </p:nvCxnSpPr>
        <p:spPr>
          <a:xfrm>
            <a:off x="8844632" y="1252314"/>
            <a:ext cx="387747" cy="99790"/>
          </a:xfrm>
          <a:prstGeom prst="line">
            <a:avLst/>
          </a:prstGeom>
          <a:ln w="31750" cap="rnd">
            <a:solidFill>
              <a:srgbClr val="FF0000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2" name="ZoneTexte 121">
            <a:extLst>
              <a:ext uri="{FF2B5EF4-FFF2-40B4-BE49-F238E27FC236}">
                <a16:creationId xmlns:a16="http://schemas.microsoft.com/office/drawing/2014/main" id="{17B67948-0CC8-1507-5CD2-CF17510227CE}"/>
              </a:ext>
            </a:extLst>
          </p:cNvPr>
          <p:cNvSpPr txBox="1"/>
          <p:nvPr/>
        </p:nvSpPr>
        <p:spPr>
          <a:xfrm>
            <a:off x="6519669" y="1523375"/>
            <a:ext cx="1587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Frutiger CE" panose="020B0602020204020204" pitchFamily="34" charset="-18"/>
              </a:rPr>
              <a:t>Batterie/Secteur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111EDFC-A98D-657B-5882-150C33135C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2748" y="138468"/>
            <a:ext cx="2067107" cy="70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8BCCA1-001F-5081-FF09-992246A1CDFF}"/>
              </a:ext>
            </a:extLst>
          </p:cNvPr>
          <p:cNvSpPr/>
          <p:nvPr/>
        </p:nvSpPr>
        <p:spPr>
          <a:xfrm>
            <a:off x="6902723" y="4655157"/>
            <a:ext cx="833004" cy="20107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A0AEE6-3008-8481-3BB3-66AFFFE1A46C}"/>
              </a:ext>
            </a:extLst>
          </p:cNvPr>
          <p:cNvSpPr txBox="1"/>
          <p:nvPr/>
        </p:nvSpPr>
        <p:spPr>
          <a:xfrm>
            <a:off x="6888318" y="4611129"/>
            <a:ext cx="1237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  <a:latin typeface="Frutiger CE" panose="020B0602020204020204" pitchFamily="34" charset="-18"/>
              </a:rPr>
              <a:t>Batterie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5F8887C-C0ED-171A-6BFF-4DC6759F1342}"/>
              </a:ext>
            </a:extLst>
          </p:cNvPr>
          <p:cNvCxnSpPr>
            <a:cxnSpLocks/>
            <a:endCxn id="4098" idx="1"/>
          </p:cNvCxnSpPr>
          <p:nvPr/>
        </p:nvCxnSpPr>
        <p:spPr>
          <a:xfrm>
            <a:off x="7810279" y="4767299"/>
            <a:ext cx="449673" cy="60151"/>
          </a:xfrm>
          <a:prstGeom prst="line">
            <a:avLst/>
          </a:prstGeom>
          <a:ln w="31750" cap="rnd">
            <a:solidFill>
              <a:srgbClr val="C3CB39"/>
            </a:solidFill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2210A009-7DE8-860E-F9ED-6EF8FD5690B8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9897" y="2255249"/>
            <a:ext cx="758958" cy="469054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0913E0AB-1867-24D6-940D-691DA289F416}"/>
              </a:ext>
            </a:extLst>
          </p:cNvPr>
          <p:cNvSpPr txBox="1"/>
          <p:nvPr/>
        </p:nvSpPr>
        <p:spPr>
          <a:xfrm>
            <a:off x="8058788" y="1093446"/>
            <a:ext cx="1237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Frutiger CE" panose="020B0602020204020204" pitchFamily="34" charset="-18"/>
              </a:rPr>
              <a:t>11 bar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979EE2-214B-5B54-5FA6-2C16EF90960C}"/>
              </a:ext>
            </a:extLst>
          </p:cNvPr>
          <p:cNvSpPr txBox="1"/>
          <p:nvPr/>
        </p:nvSpPr>
        <p:spPr>
          <a:xfrm>
            <a:off x="1152498" y="5262697"/>
            <a:ext cx="141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optionnel</a:t>
            </a:r>
          </a:p>
        </p:txBody>
      </p:sp>
      <p:sp>
        <p:nvSpPr>
          <p:cNvPr id="15" name="Signe Plus 14">
            <a:extLst>
              <a:ext uri="{FF2B5EF4-FFF2-40B4-BE49-F238E27FC236}">
                <a16:creationId xmlns:a16="http://schemas.microsoft.com/office/drawing/2014/main" id="{83BFCCA6-D6F6-07AC-4170-5F7449F14166}"/>
              </a:ext>
            </a:extLst>
          </p:cNvPr>
          <p:cNvSpPr/>
          <p:nvPr/>
        </p:nvSpPr>
        <p:spPr>
          <a:xfrm>
            <a:off x="4777547" y="3575409"/>
            <a:ext cx="395562" cy="365465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03A705-5E57-C351-2F68-3553B8F32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5749" y="730808"/>
            <a:ext cx="2302950" cy="43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D62A2DA-B2A8-D10B-38B0-161130B23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9934" y="3765739"/>
            <a:ext cx="1573864" cy="54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4897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260</Words>
  <Application>Microsoft Office PowerPoint</Application>
  <PresentationFormat>Grand écran</PresentationFormat>
  <Paragraphs>89</Paragraphs>
  <Slides>6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Aptos Display</vt:lpstr>
      <vt:lpstr>Frutiger CE</vt:lpstr>
      <vt:lpstr>Aptos</vt:lpstr>
      <vt:lpstr>Univers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Celestin BANC</dc:creator>
  <cp:lastModifiedBy>Célestin BANC</cp:lastModifiedBy>
  <cp:revision>48</cp:revision>
  <dcterms:created xsi:type="dcterms:W3CDTF">2024-06-12T15:46:41Z</dcterms:created>
  <dcterms:modified xsi:type="dcterms:W3CDTF">2025-05-21T12:21:49Z</dcterms:modified>
</cp:coreProperties>
</file>